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Default Extension="doc" ContentType="application/msword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7C907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1" autoAdjust="0"/>
    <p:restoredTop sz="96386" autoAdjust="0"/>
  </p:normalViewPr>
  <p:slideViewPr>
    <p:cSldViewPr snapToGrid="0">
      <p:cViewPr varScale="1">
        <p:scale>
          <a:sx n="112" d="100"/>
          <a:sy n="112" d="100"/>
        </p:scale>
        <p:origin x="-157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4" Type="http://schemas.openxmlformats.org/officeDocument/2006/relationships/image" Target="../media/image19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0582864F-8A74-4AF0-91B3-5301E12D2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D8C376-A0E0-4488-B50F-A171792A7081}" type="slidenum">
              <a:rPr lang="en-US"/>
              <a:pPr/>
              <a:t>1</a:t>
            </a:fld>
            <a:endParaRPr lang="en-US"/>
          </a:p>
        </p:txBody>
      </p:sp>
      <p:sp>
        <p:nvSpPr>
          <p:cNvPr id="27651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274638"/>
          </a:xfrm>
          <a:noFill/>
          <a:ln/>
        </p:spPr>
        <p:txBody>
          <a:bodyPr lIns="90000" tIns="46800" rIns="90000" bIns="46800">
            <a:spAutoFit/>
          </a:bodyPr>
          <a:lstStyle/>
          <a:p>
            <a:pPr defTabSz="457200" eaLnBrk="1" hangingPunct="1">
              <a:spcBef>
                <a:spcPts val="450"/>
              </a:spcBef>
              <a:buClr>
                <a:srgbClr val="3333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sr-Latn-CS" b="1" smtClean="0">
              <a:solidFill>
                <a:srgbClr val="333399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8C10F7-857A-43A9-BCCB-08766ED55309}" type="slidenum">
              <a:rPr lang="en-US"/>
              <a:pPr/>
              <a:t>10</a:t>
            </a:fld>
            <a:endParaRPr lang="en-U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A70A57-E2C4-4B84-AC42-18FA8DC3BD40}" type="slidenum">
              <a:rPr lang="en-US"/>
              <a:pPr/>
              <a:t>11</a:t>
            </a:fld>
            <a:endParaRPr lang="en-US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409AC4-BF88-48EE-B5DD-CC97291619A2}" type="slidenum">
              <a:rPr lang="en-US"/>
              <a:pPr/>
              <a:t>12</a:t>
            </a:fld>
            <a:endParaRPr lang="en-US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1DC702-B431-43D8-B51B-2A1028E02B8B}" type="slidenum">
              <a:rPr lang="en-US"/>
              <a:pPr/>
              <a:t>13</a:t>
            </a:fld>
            <a:endParaRPr lang="en-US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C505EB-2685-4F08-BB68-A8611E8A1D94}" type="slidenum">
              <a:rPr lang="en-US"/>
              <a:pPr/>
              <a:t>14</a:t>
            </a:fld>
            <a:endParaRPr lang="en-US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4F6358-5156-4955-B881-DEBDEAFBBC37}" type="slidenum">
              <a:rPr lang="en-US"/>
              <a:pPr/>
              <a:t>15</a:t>
            </a:fld>
            <a:endParaRPr lang="en-US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A33090-4C07-4300-81D0-B6C4D5174D0C}" type="slidenum">
              <a:rPr lang="en-US"/>
              <a:pPr/>
              <a:t>16</a:t>
            </a:fld>
            <a:endParaRPr lang="en-US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20F6A0-1D6D-432C-AEC0-E41AA22AF760}" type="slidenum">
              <a:rPr lang="en-US"/>
              <a:pPr/>
              <a:t>17</a:t>
            </a:fld>
            <a:endParaRPr lang="en-US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D87A9F-7E20-4DC2-8F0F-F699FE267249}" type="slidenum">
              <a:rPr lang="en-US"/>
              <a:pPr/>
              <a:t>18</a:t>
            </a:fld>
            <a:endParaRPr lang="en-US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3FB081-ED34-4FEB-8527-C098ED30258E}" type="slidenum">
              <a:rPr lang="en-US"/>
              <a:pPr/>
              <a:t>19</a:t>
            </a:fld>
            <a:endParaRPr lang="en-US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67C24C-8E0F-4D07-898E-B092055DE106}" type="slidenum">
              <a:rPr lang="en-US"/>
              <a:pPr/>
              <a:t>2</a:t>
            </a:fld>
            <a:endParaRPr lang="en-US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B12279-87F2-4395-A503-79F7D8DD2CED}" type="slidenum">
              <a:rPr lang="en-US"/>
              <a:pPr/>
              <a:t>20</a:t>
            </a:fld>
            <a:endParaRPr lang="en-US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8B8021-654E-4264-88B3-97A9375647D1}" type="slidenum">
              <a:rPr lang="en-US"/>
              <a:pPr/>
              <a:t>21</a:t>
            </a:fld>
            <a:endParaRPr lang="en-US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8B541A-FB8C-4168-8B2A-2A63C930065F}" type="slidenum">
              <a:rPr lang="en-US"/>
              <a:pPr/>
              <a:t>22</a:t>
            </a:fld>
            <a:endParaRPr lang="en-US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1C84A5-B5AF-4384-B74C-6F3B9F70AA2A}" type="slidenum">
              <a:rPr lang="en-US"/>
              <a:pPr/>
              <a:t>23</a:t>
            </a:fld>
            <a:endParaRPr lang="en-US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1B02AE-992F-41BF-A181-1AEAFBA59365}" type="slidenum">
              <a:rPr lang="en-US"/>
              <a:pPr/>
              <a:t>24</a:t>
            </a:fld>
            <a:endParaRPr lang="en-US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0CB8AA-242B-48DC-9AC6-B08958681560}" type="slidenum">
              <a:rPr lang="en-US"/>
              <a:pPr/>
              <a:t>3</a:t>
            </a:fld>
            <a:endParaRPr lang="en-US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102B7C-FE15-45D3-A548-05ED3EFBEF94}" type="slidenum">
              <a:rPr lang="en-US"/>
              <a:pPr/>
              <a:t>4</a:t>
            </a:fld>
            <a:endParaRPr 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BFA47E-9B13-4FD5-82AB-1FC6C3CA810E}" type="slidenum">
              <a:rPr lang="en-US"/>
              <a:pPr/>
              <a:t>5</a:t>
            </a:fld>
            <a:endParaRPr lang="en-US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13D124-2935-4551-B992-660C35E7A95D}" type="slidenum">
              <a:rPr lang="en-US"/>
              <a:pPr/>
              <a:t>6</a:t>
            </a:fld>
            <a:endParaRPr lang="en-U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52D3B6-5D89-43C5-B9BD-7E85A3C9961A}" type="slidenum">
              <a:rPr lang="en-US"/>
              <a:pPr/>
              <a:t>7</a:t>
            </a:fld>
            <a:endParaRPr 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AE93CC-9DFF-4444-B563-1782561C36AA}" type="slidenum">
              <a:rPr lang="en-US"/>
              <a:pPr/>
              <a:t>8</a:t>
            </a:fld>
            <a:endParaRPr 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C4A052-B964-4032-B5C1-D28E4B391158}" type="slidenum">
              <a:rPr lang="en-US"/>
              <a:pPr/>
              <a:t>9</a:t>
            </a:fld>
            <a:endParaRPr lang="en-US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BE6060-3BAE-4039-BB24-7119C54262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790478-44E0-4588-973A-C497C4E983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122238"/>
            <a:ext cx="2065337" cy="610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122238"/>
            <a:ext cx="6043613" cy="610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4488CE-B42C-4B72-9D0D-F8A5445258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69E53-CC89-4AB4-90E6-CB6AB4A4AA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D6E346-1433-49C6-BCA8-B3CB641F76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218FD6-EC67-445C-8477-E89D8CDE8B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02563E-51E3-4D3E-811D-F716F7F957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A418E7-3BF4-467D-9FCB-488E74029B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0C097-7C44-4B18-9C93-E5D2E0AA47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4D1B4F-063D-4A30-AC97-D47291979F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798D5A-27CA-477F-BC38-3DC1E7242E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13428D-0D31-4932-B349-0BDF122BDE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5A076-17B0-444C-BBCF-80CDC098D2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454775"/>
            <a:ext cx="9144000" cy="403225"/>
          </a:xfrm>
          <a:prstGeom prst="rect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122238"/>
            <a:ext cx="8261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0495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24613"/>
            <a:ext cx="3657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cs typeface="Arial" charset="0"/>
              </a:defRPr>
            </a:lvl1pPr>
          </a:lstStyle>
          <a:p>
            <a:pPr>
              <a:defRPr/>
            </a:pPr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05575"/>
            <a:ext cx="400685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smtClean="0"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0900" y="6505575"/>
            <a:ext cx="1512888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26A492FD-0294-4461-9E90-D7117A9E9A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3863" y="1268413"/>
            <a:ext cx="8218487" cy="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23863" y="1312863"/>
            <a:ext cx="4186237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/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3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Microsoft_Office_Word_97_-_2003_Document4.doc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Microsoft_Office_Word_97_-_2003_Document5.doc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Microsoft_Office_Word_97_-_2003_Document6.doc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Word_97_-_2003_Document1.doc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Microsoft_Office_Word_97_-_2003_Document7.doc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Microsoft_Office_Word_97_-_2003_Document2.doc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Microsoft_Office_Word_97_-_2003_Document3.doc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54225"/>
            <a:ext cx="9144000" cy="1752600"/>
          </a:xfrm>
        </p:spPr>
        <p:txBody>
          <a:bodyPr lIns="90000" tIns="46800" rIns="90000" bIns="46800"/>
          <a:lstStyle/>
          <a:p>
            <a:pPr defTabSz="457200" eaLnBrk="1" hangingPunct="1">
              <a:buClr>
                <a:srgbClr val="0000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mtClean="0"/>
              <a:t>      </a:t>
            </a:r>
            <a:r>
              <a:rPr lang="sr-Cyrl-CS" sz="2800" smtClean="0"/>
              <a:t>ПРЕДВИЂАЊЕ</a:t>
            </a:r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838200" y="3886200"/>
            <a:ext cx="7720013" cy="1592263"/>
          </a:xfrm>
        </p:spPr>
        <p:txBody>
          <a:bodyPr lIns="90000" tIns="46800" rIns="90000" bIns="46800">
            <a:spAutoFit/>
          </a:bodyPr>
          <a:lstStyle/>
          <a:p>
            <a:pPr marL="0" indent="0" defTabSz="457200" eaLnBrk="1" hangingPunct="1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 smtClean="0"/>
              <a:t>Назив предмета:</a:t>
            </a:r>
            <a:r>
              <a:rPr lang="sr-Latn-CS" sz="1400" b="1" dirty="0" smtClean="0"/>
              <a:t>  	МЕДИЦИНСКА СТАТИСТИКА И ИНФОРМАТИКА</a:t>
            </a:r>
          </a:p>
          <a:p>
            <a:pPr marL="0" indent="0" defTabSz="457200" eaLnBrk="1" hangingPunct="1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 smtClean="0"/>
              <a:t>Предавање бр. </a:t>
            </a:r>
            <a:r>
              <a:rPr lang="en-US" sz="1400" dirty="0" smtClean="0"/>
              <a:t>12</a:t>
            </a:r>
            <a:r>
              <a:rPr lang="sr-Latn-CS" sz="1400" b="1" dirty="0" smtClean="0"/>
              <a:t> </a:t>
            </a:r>
            <a:r>
              <a:rPr lang="sr-Latn-CS" sz="1400" b="1" dirty="0" smtClean="0"/>
              <a:t>	</a:t>
            </a:r>
            <a:r>
              <a:rPr lang="sr-Cyrl-CS" sz="1400" b="1" dirty="0" smtClean="0"/>
              <a:t>Час</a:t>
            </a:r>
            <a:r>
              <a:rPr lang="sr-Latn-CS" sz="1400" b="1" dirty="0" smtClean="0"/>
              <a:t>: 01</a:t>
            </a:r>
          </a:p>
          <a:p>
            <a:pPr marL="0" indent="0" defTabSz="457200" eaLnBrk="1" hangingPunct="1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 smtClean="0"/>
              <a:t>Наставна јединица: 	</a:t>
            </a:r>
            <a:r>
              <a:rPr lang="ru-RU" sz="1400" b="1" dirty="0" smtClean="0"/>
              <a:t>Предвиђање</a:t>
            </a:r>
            <a:endParaRPr lang="sr-Latn-CS" sz="1400" b="1" dirty="0" smtClean="0"/>
          </a:p>
          <a:p>
            <a:pPr marL="0" indent="0" defTabSz="457200" eaLnBrk="1" hangingPunct="1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 smtClean="0"/>
              <a:t>Тематске јединице: 	</a:t>
            </a:r>
            <a:r>
              <a:rPr lang="ru-RU" sz="1400" b="1" dirty="0" smtClean="0"/>
              <a:t>Расподеле узорака. Стандардна грешка средине узорка. 		</a:t>
            </a:r>
            <a:r>
              <a:rPr lang="en-US" sz="1400" b="1" dirty="0" smtClean="0"/>
              <a:t>	</a:t>
            </a:r>
            <a:r>
              <a:rPr lang="ru-RU" sz="1400" b="1" dirty="0" smtClean="0"/>
              <a:t>Интервали поверења.</a:t>
            </a:r>
          </a:p>
          <a:p>
            <a:pPr marL="0" indent="0" defTabSz="457200" eaLnBrk="1" hangingPunct="1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Cyrl-CS" sz="1400" dirty="0" smtClean="0"/>
              <a:t>Припремио</a:t>
            </a:r>
            <a:r>
              <a:rPr lang="sr-Latn-CS" sz="1400" dirty="0" smtClean="0"/>
              <a:t>: 	</a:t>
            </a:r>
            <a:r>
              <a:rPr lang="sr-Cyrl-CS" sz="1400" b="1" i="1" dirty="0" smtClean="0"/>
              <a:t>Проф.</a:t>
            </a:r>
            <a:r>
              <a:rPr lang="sr-Latn-CS" sz="1400" b="1" i="1" dirty="0" smtClean="0"/>
              <a:t> др Небојша Здравковић</a:t>
            </a:r>
            <a:endParaRPr lang="en-US" sz="1400" b="1" i="1" dirty="0" smtClean="0"/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>
            <a:off x="949325" y="3287713"/>
            <a:ext cx="4783138" cy="1587"/>
          </a:xfrm>
          <a:prstGeom prst="line">
            <a:avLst/>
          </a:prstGeom>
          <a:noFill/>
          <a:ln w="38227">
            <a:solidFill>
              <a:srgbClr val="FEEFB8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0" y="0"/>
            <a:ext cx="9144000" cy="1941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18" name="Line 6"/>
          <p:cNvSpPr>
            <a:spLocks noChangeShapeType="1"/>
          </p:cNvSpPr>
          <p:nvPr/>
        </p:nvSpPr>
        <p:spPr bwMode="auto">
          <a:xfrm>
            <a:off x="0" y="1995488"/>
            <a:ext cx="91440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855663" y="6180138"/>
            <a:ext cx="7215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333399"/>
              </a:buClr>
              <a:buSzPct val="100000"/>
              <a:buFont typeface="Arial" charset="0"/>
              <a:buNone/>
            </a:pPr>
            <a:r>
              <a:rPr lang="ru-RU" sz="1000" dirty="0"/>
              <a:t>Copyright © </a:t>
            </a:r>
            <a:r>
              <a:rPr lang="ru-RU" sz="1000" dirty="0" smtClean="0"/>
              <a:t>201</a:t>
            </a:r>
            <a:r>
              <a:rPr lang="en-US" sz="1000" dirty="0" smtClean="0"/>
              <a:t>6</a:t>
            </a:r>
            <a:r>
              <a:rPr lang="ru-RU" sz="1000" dirty="0" smtClean="0"/>
              <a:t> </a:t>
            </a:r>
            <a:r>
              <a:rPr lang="ru-RU" sz="1000" dirty="0"/>
              <a:t>– Факултет медицинских наука Универзитета у Крагујевцу. Копирање и умножавање није дозвољено.</a:t>
            </a:r>
          </a:p>
        </p:txBody>
      </p:sp>
      <p:pic>
        <p:nvPicPr>
          <p:cNvPr id="13320" name="Picture 9" descr="memo grb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166688"/>
            <a:ext cx="8737600" cy="160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184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1843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F984038-74B6-465C-AC97-8531EF8E2CCC}" type="slidenum">
              <a:rPr lang="en-US"/>
              <a:pPr/>
              <a:t>10</a:t>
            </a:fld>
            <a:endParaRPr lang="en-US"/>
          </a:p>
        </p:txBody>
      </p:sp>
      <p:sp>
        <p:nvSpPr>
          <p:cNvPr id="184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3000" smtClean="0"/>
              <a:t>Р</a:t>
            </a:r>
            <a:r>
              <a:rPr lang="sr-Latn-CS" sz="3000" smtClean="0"/>
              <a:t>асподела средине </a:t>
            </a:r>
            <a:r>
              <a:rPr lang="sr-Cyrl-CS" sz="3000" smtClean="0"/>
              <a:t>узорка </a:t>
            </a:r>
            <a:r>
              <a:rPr lang="sr-Latn-CS" sz="3000" smtClean="0"/>
              <a:t>4 посматрања из </a:t>
            </a:r>
            <a:r>
              <a:rPr lang="sr-Cyrl-CS" sz="3000" smtClean="0"/>
              <a:t>Стандардне </a:t>
            </a:r>
            <a:r>
              <a:rPr lang="sr-Latn-CS" sz="3000" smtClean="0"/>
              <a:t>Нормалне расподеле </a:t>
            </a:r>
          </a:p>
        </p:txBody>
      </p:sp>
      <p:sp>
        <p:nvSpPr>
          <p:cNvPr id="1843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sr-Latn-CS" smtClean="0"/>
          </a:p>
        </p:txBody>
      </p:sp>
      <p:pic>
        <p:nvPicPr>
          <p:cNvPr id="18439" name="Picture 4" descr="Slika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1113" y="1384300"/>
            <a:ext cx="6816725" cy="500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1945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6D7861B-31FC-4DCA-B149-A58480B8ADAB}" type="slidenum">
              <a:rPr lang="en-US"/>
              <a:pPr/>
              <a:t>11</a:t>
            </a:fld>
            <a:endParaRPr lang="en-US"/>
          </a:p>
        </p:txBody>
      </p:sp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smtClean="0"/>
              <a:t>Стандардна грешка </a:t>
            </a:r>
            <a:r>
              <a:rPr lang="sr-Cyrl-CS" sz="3600" smtClean="0"/>
              <a:t>средине </a:t>
            </a:r>
            <a:r>
              <a:rPr lang="en-GB" sz="3600" smtClean="0"/>
              <a:t>узорка</a:t>
            </a:r>
            <a:endParaRPr lang="sr-Latn-CS" sz="3600" smtClean="0"/>
          </a:p>
        </p:txBody>
      </p:sp>
      <p:sp>
        <p:nvSpPr>
          <p:cNvPr id="194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Средина узорка је предвиђање средине популације</a:t>
            </a:r>
            <a:endParaRPr lang="sr-Cyrl-CS" smtClean="0"/>
          </a:p>
          <a:p>
            <a:pPr eaLnBrk="1" hangingPunct="1"/>
            <a:r>
              <a:rPr lang="it-IT" smtClean="0"/>
              <a:t>Стандардно одступање </a:t>
            </a:r>
            <a:r>
              <a:rPr lang="sr-Cyrl-CS" smtClean="0"/>
              <a:t>њене </a:t>
            </a:r>
            <a:r>
              <a:rPr lang="it-IT" smtClean="0"/>
              <a:t>расподел</a:t>
            </a:r>
            <a:r>
              <a:rPr lang="sr-Cyrl-CS" smtClean="0"/>
              <a:t>е узорка </a:t>
            </a:r>
            <a:r>
              <a:rPr lang="it-IT" smtClean="0"/>
              <a:t>зове се</a:t>
            </a:r>
            <a:endParaRPr lang="sr-Cyrl-CS" smtClean="0"/>
          </a:p>
          <a:p>
            <a:pPr lvl="1" eaLnBrk="1" hangingPunct="1"/>
            <a:r>
              <a:rPr lang="it-IT" b="1" smtClean="0"/>
              <a:t>стандардна гре</a:t>
            </a:r>
            <a:r>
              <a:rPr lang="sr-Cyrl-CS" b="1" smtClean="0"/>
              <a:t>ш</a:t>
            </a:r>
            <a:r>
              <a:rPr lang="it-IT" b="1" smtClean="0"/>
              <a:t>ка</a:t>
            </a:r>
            <a:r>
              <a:rPr lang="it-IT" smtClean="0"/>
              <a:t> </a:t>
            </a:r>
            <a:r>
              <a:rPr lang="sr-Cyrl-CS" smtClean="0"/>
              <a:t>(</a:t>
            </a:r>
            <a:r>
              <a:rPr lang="sr-Latn-CS" b="1" smtClean="0"/>
              <a:t>standard error</a:t>
            </a:r>
            <a:r>
              <a:rPr lang="sr-Cyrl-CS" b="1" smtClean="0"/>
              <a:t> - se</a:t>
            </a:r>
            <a:r>
              <a:rPr lang="sr-Cyrl-CS" smtClean="0"/>
              <a:t>) </a:t>
            </a:r>
            <a:r>
              <a:rPr lang="it-IT" smtClean="0"/>
              <a:t>процене </a:t>
            </a:r>
            <a:endParaRPr lang="sr-Cyrl-CS" smtClean="0"/>
          </a:p>
          <a:p>
            <a:pPr eaLnBrk="1" hangingPunct="1"/>
            <a:r>
              <a:rPr lang="sr-Cyrl-CS" smtClean="0"/>
              <a:t>Обезбеђује меру колико далеко је предвиђање </a:t>
            </a:r>
            <a:r>
              <a:rPr lang="it-IT" smtClean="0"/>
              <a:t>од праве вредности</a:t>
            </a:r>
            <a:endParaRPr lang="sr-Latn-CS" smtClean="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512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512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D57FE80-D247-455A-B61D-70446CE726C8}" type="slidenum">
              <a:rPr lang="en-US"/>
              <a:pPr/>
              <a:t>12</a:t>
            </a:fld>
            <a:endParaRPr lang="en-US"/>
          </a:p>
        </p:txBody>
      </p:sp>
      <p:sp>
        <p:nvSpPr>
          <p:cNvPr id="51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smtClean="0"/>
              <a:t>Стандардна грешка </a:t>
            </a:r>
            <a:r>
              <a:rPr lang="sr-Cyrl-CS" sz="3600" smtClean="0"/>
              <a:t>средине </a:t>
            </a:r>
            <a:r>
              <a:rPr lang="en-GB" sz="3600" smtClean="0"/>
              <a:t>узорка</a:t>
            </a:r>
            <a:endParaRPr lang="sr-Latn-CS" sz="3600" smtClean="0"/>
          </a:p>
        </p:txBody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У скоро свим практичним ситуацијама не знамо праву вредност варијансе популације </a:t>
            </a:r>
            <a:r>
              <a:rPr lang="sr-Latn-CS" smtClean="0">
                <a:sym typeface="Symbol" pitchFamily="18" charset="2"/>
              </a:rPr>
              <a:t></a:t>
            </a:r>
            <a:r>
              <a:rPr lang="sr-Latn-CS" baseline="30000" smtClean="0"/>
              <a:t>2</a:t>
            </a:r>
            <a:r>
              <a:rPr lang="sr-Latn-CS" smtClean="0"/>
              <a:t>  већ само процену </a:t>
            </a:r>
            <a:r>
              <a:rPr lang="sr-Cyrl-CS" i="1" smtClean="0"/>
              <a:t>s</a:t>
            </a:r>
            <a:r>
              <a:rPr lang="sr-Latn-CS" baseline="30000" smtClean="0"/>
              <a:t>2</a:t>
            </a:r>
            <a:r>
              <a:rPr lang="sr-Latn-CS" smtClean="0"/>
              <a:t> </a:t>
            </a:r>
            <a:endParaRPr lang="sr-Cyrl-CS" smtClean="0"/>
          </a:p>
          <a:p>
            <a:pPr eaLnBrk="1" hangingPunct="1"/>
            <a:r>
              <a:rPr lang="sr-Latn-CS" smtClean="0"/>
              <a:t>Ово можемо да искористимо да проценимо стандардну грешку помоћу</a:t>
            </a:r>
            <a:endParaRPr lang="sr-Cyrl-CS" smtClean="0"/>
          </a:p>
          <a:p>
            <a:pPr eaLnBrk="1" hangingPunct="1"/>
            <a:endParaRPr lang="sr-Cyrl-CS" smtClean="0"/>
          </a:p>
          <a:p>
            <a:pPr eaLnBrk="1" hangingPunct="1"/>
            <a:r>
              <a:rPr lang="it-IT" smtClean="0"/>
              <a:t>Ов</a:t>
            </a:r>
            <a:r>
              <a:rPr lang="sr-Cyrl-CS" smtClean="0"/>
              <a:t>о</a:t>
            </a:r>
            <a:r>
              <a:rPr lang="it-IT" smtClean="0"/>
              <a:t> предвиђање се узима као стандардна грешка средине</a:t>
            </a:r>
            <a:endParaRPr lang="sr-Latn-CS" smtClean="0"/>
          </a:p>
        </p:txBody>
      </p:sp>
      <p:sp>
        <p:nvSpPr>
          <p:cNvPr id="51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5122" name="Object 5"/>
          <p:cNvGraphicFramePr>
            <a:graphicFrameLocks noChangeAspect="1"/>
          </p:cNvGraphicFramePr>
          <p:nvPr/>
        </p:nvGraphicFramePr>
        <p:xfrm>
          <a:off x="1187450" y="4060825"/>
          <a:ext cx="1228725" cy="696913"/>
        </p:xfrm>
        <a:graphic>
          <a:graphicData uri="http://schemas.openxmlformats.org/presentationml/2006/ole">
            <p:oleObj spid="_x0000_s5122" name="Equation" r:id="rId4" imgW="355292" imgH="203024" progId="Equation.3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615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1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FC9D59A-3516-4C25-BB84-AB0811A7D684}" type="slidenum">
              <a:rPr lang="en-US"/>
              <a:pPr/>
              <a:t>13</a:t>
            </a:fld>
            <a:endParaRPr lang="en-US"/>
          </a:p>
        </p:txBody>
      </p:sp>
      <p:sp>
        <p:nvSpPr>
          <p:cNvPr id="61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smtClean="0"/>
              <a:t>Стандардна грешка </a:t>
            </a:r>
            <a:r>
              <a:rPr lang="sr-Cyrl-CS" sz="3600" smtClean="0"/>
              <a:t>средине </a:t>
            </a:r>
            <a:r>
              <a:rPr lang="en-GB" sz="3600" smtClean="0"/>
              <a:t>узорка</a:t>
            </a:r>
            <a:endParaRPr lang="sr-Latn-CS" sz="3600" smtClean="0"/>
          </a:p>
        </p:txBody>
      </p:sp>
      <p:sp>
        <p:nvSpPr>
          <p:cNvPr id="61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it-IT" sz="2800" smtClean="0"/>
              <a:t>Kада је величина узорка </a:t>
            </a:r>
            <a:r>
              <a:rPr lang="sr-Latn-CS" sz="2800" i="1" smtClean="0"/>
              <a:t>n</a:t>
            </a:r>
            <a:r>
              <a:rPr lang="sr-Latn-CS" sz="2800" smtClean="0"/>
              <a:t> </a:t>
            </a:r>
            <a:r>
              <a:rPr lang="it-IT" sz="2800" smtClean="0"/>
              <a:t>велика, расподела </a:t>
            </a:r>
            <a:r>
              <a:rPr lang="sr-Cyrl-CS" sz="2800" smtClean="0"/>
              <a:t>узорка </a:t>
            </a:r>
            <a:r>
              <a:rPr lang="it-IT" sz="2800" smtClean="0"/>
              <a:t>од </a:t>
            </a:r>
            <a:r>
              <a:rPr lang="sr-Cyrl-CS" sz="2800" smtClean="0"/>
              <a:t>    </a:t>
            </a:r>
            <a:r>
              <a:rPr lang="sr-Latn-CS" sz="2800" smtClean="0"/>
              <a:t>тежи ка Нормалној расподели</a:t>
            </a:r>
            <a:endParaRPr lang="sr-Cyrl-CS" sz="2800" smtClean="0"/>
          </a:p>
          <a:p>
            <a:pPr eaLnBrk="1" hangingPunct="1"/>
            <a:r>
              <a:rPr lang="sr-Latn-CS" sz="2800" smtClean="0"/>
              <a:t>Такође можемо претпоставити да је </a:t>
            </a:r>
            <a:r>
              <a:rPr lang="sr-Latn-CS" sz="2800" i="1" smtClean="0"/>
              <a:t>s</a:t>
            </a:r>
            <a:r>
              <a:rPr lang="sr-Latn-CS" sz="2800" baseline="30000" smtClean="0"/>
              <a:t>2</a:t>
            </a:r>
            <a:r>
              <a:rPr lang="sr-Latn-CS" sz="2800" smtClean="0"/>
              <a:t> добр</a:t>
            </a:r>
            <a:r>
              <a:rPr lang="sr-Cyrl-CS" sz="2800" smtClean="0"/>
              <a:t>о</a:t>
            </a:r>
            <a:r>
              <a:rPr lang="sr-Latn-CS" sz="2800" smtClean="0"/>
              <a:t> предвиђање од </a:t>
            </a:r>
            <a:r>
              <a:rPr lang="sr-Latn-CS" sz="2800" smtClean="0">
                <a:sym typeface="Symbol" pitchFamily="18" charset="2"/>
              </a:rPr>
              <a:t></a:t>
            </a:r>
            <a:r>
              <a:rPr lang="sr-Latn-CS" sz="2800" baseline="30000" smtClean="0"/>
              <a:t>2</a:t>
            </a:r>
            <a:r>
              <a:rPr lang="sr-Cyrl-CS" sz="2800" smtClean="0"/>
              <a:t> </a:t>
            </a:r>
          </a:p>
          <a:p>
            <a:pPr eaLnBrk="1" hangingPunct="1"/>
            <a:r>
              <a:rPr lang="sr-Cyrl-CS" sz="2800" smtClean="0"/>
              <a:t>За</a:t>
            </a:r>
            <a:r>
              <a:rPr lang="sr-Latn-CS" sz="2800" smtClean="0"/>
              <a:t> велико </a:t>
            </a:r>
            <a:r>
              <a:rPr lang="sr-Latn-CS" sz="2800" i="1" smtClean="0"/>
              <a:t>n</a:t>
            </a:r>
            <a:r>
              <a:rPr lang="sr-Latn-CS" sz="2800" smtClean="0"/>
              <a:t>, </a:t>
            </a:r>
            <a:r>
              <a:rPr lang="it-IT" sz="2800" smtClean="0"/>
              <a:t> </a:t>
            </a:r>
            <a:r>
              <a:rPr lang="sr-Cyrl-CS" sz="2800" smtClean="0"/>
              <a:t>    </a:t>
            </a:r>
            <a:r>
              <a:rPr lang="sr-Latn-CS" sz="2800" smtClean="0"/>
              <a:t>је </a:t>
            </a:r>
            <a:r>
              <a:rPr lang="sr-Cyrl-CS" sz="2800" smtClean="0"/>
              <a:t>у ствари</a:t>
            </a:r>
            <a:r>
              <a:rPr lang="sr-Latn-CS" sz="2800" smtClean="0"/>
              <a:t>, посматрањ</a:t>
            </a:r>
            <a:r>
              <a:rPr lang="sr-Cyrl-CS" sz="2800" smtClean="0"/>
              <a:t>е </a:t>
            </a:r>
            <a:r>
              <a:rPr lang="sr-Latn-CS" sz="2800" smtClean="0"/>
              <a:t>из Нормалне расподеле </a:t>
            </a:r>
            <a:endParaRPr lang="sr-Cyrl-CS" sz="2800" smtClean="0"/>
          </a:p>
          <a:p>
            <a:pPr lvl="1" eaLnBrk="1" hangingPunct="1"/>
            <a:r>
              <a:rPr lang="sr-Latn-CS" sz="2400" smtClean="0"/>
              <a:t>са </a:t>
            </a:r>
            <a:r>
              <a:rPr lang="sr-Cyrl-CS" sz="2400" smtClean="0"/>
              <a:t>средином</a:t>
            </a:r>
            <a:r>
              <a:rPr lang="sr-Latn-CS" sz="2400" smtClean="0"/>
              <a:t> µ и </a:t>
            </a:r>
            <a:endParaRPr lang="sr-Cyrl-CS" sz="2400" smtClean="0"/>
          </a:p>
          <a:p>
            <a:pPr lvl="1" eaLnBrk="1" hangingPunct="1"/>
            <a:r>
              <a:rPr lang="sr-Latn-CS" sz="2400" smtClean="0"/>
              <a:t>стандардним одступањем процењен</a:t>
            </a:r>
            <a:r>
              <a:rPr lang="sr-Cyrl-CS" sz="2400" smtClean="0"/>
              <a:t>и</a:t>
            </a:r>
            <a:r>
              <a:rPr lang="sr-Latn-CS" sz="2400" smtClean="0"/>
              <a:t>м </a:t>
            </a:r>
            <a:r>
              <a:rPr lang="sr-Cyrl-CS" sz="2400" smtClean="0"/>
              <a:t>преко </a:t>
            </a:r>
          </a:p>
          <a:p>
            <a:pPr eaLnBrk="1" hangingPunct="1"/>
            <a:r>
              <a:rPr lang="sr-Latn-CS" sz="2800" smtClean="0"/>
              <a:t>Тако са </a:t>
            </a:r>
            <a:r>
              <a:rPr lang="sr-Cyrl-CS" sz="2800" smtClean="0"/>
              <a:t>вероватноћом</a:t>
            </a:r>
            <a:r>
              <a:rPr lang="sr-Latn-CS" sz="2800" smtClean="0"/>
              <a:t> 0.95,</a:t>
            </a:r>
            <a:r>
              <a:rPr lang="sr-Cyrl-CS" sz="2800" smtClean="0"/>
              <a:t>       је унутар</a:t>
            </a:r>
            <a:r>
              <a:rPr lang="sr-Latn-CS" sz="2800" smtClean="0"/>
              <a:t> 1.96 стандардних грешака µ</a:t>
            </a:r>
          </a:p>
        </p:txBody>
      </p:sp>
      <p:sp>
        <p:nvSpPr>
          <p:cNvPr id="615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6146" name="Object 5"/>
          <p:cNvGraphicFramePr>
            <a:graphicFrameLocks noChangeAspect="1"/>
          </p:cNvGraphicFramePr>
          <p:nvPr/>
        </p:nvGraphicFramePr>
        <p:xfrm>
          <a:off x="2559050" y="1931988"/>
          <a:ext cx="320675" cy="468312"/>
        </p:xfrm>
        <a:graphic>
          <a:graphicData uri="http://schemas.openxmlformats.org/presentationml/2006/ole">
            <p:oleObj spid="_x0000_s6146" name="Equation" r:id="rId4" imgW="126725" imgH="177415" progId="Equation.3">
              <p:embed/>
            </p:oleObj>
          </a:graphicData>
        </a:graphic>
      </p:graphicFrame>
      <p:sp>
        <p:nvSpPr>
          <p:cNvPr id="615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6147" name="Object 7"/>
          <p:cNvGraphicFramePr>
            <a:graphicFrameLocks noChangeAspect="1"/>
          </p:cNvGraphicFramePr>
          <p:nvPr/>
        </p:nvGraphicFramePr>
        <p:xfrm>
          <a:off x="3109913" y="3430588"/>
          <a:ext cx="306387" cy="447675"/>
        </p:xfrm>
        <a:graphic>
          <a:graphicData uri="http://schemas.openxmlformats.org/presentationml/2006/ole">
            <p:oleObj spid="_x0000_s6147" name="Equation" r:id="rId5" imgW="126725" imgH="177415" progId="Equation.3">
              <p:embed/>
            </p:oleObj>
          </a:graphicData>
        </a:graphic>
      </p:graphicFrame>
      <p:sp>
        <p:nvSpPr>
          <p:cNvPr id="6157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6148" name="Object 9"/>
          <p:cNvGraphicFramePr>
            <a:graphicFrameLocks noChangeAspect="1"/>
          </p:cNvGraphicFramePr>
          <p:nvPr/>
        </p:nvGraphicFramePr>
        <p:xfrm>
          <a:off x="7851775" y="4675188"/>
          <a:ext cx="947738" cy="536575"/>
        </p:xfrm>
        <a:graphic>
          <a:graphicData uri="http://schemas.openxmlformats.org/presentationml/2006/ole">
            <p:oleObj spid="_x0000_s6148" name="Equation" r:id="rId6" imgW="355292" imgH="203024" progId="Equation.3">
              <p:embed/>
            </p:oleObj>
          </a:graphicData>
        </a:graphic>
      </p:graphicFrame>
      <p:sp>
        <p:nvSpPr>
          <p:cNvPr id="615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6149" name="Object 11"/>
          <p:cNvGraphicFramePr>
            <a:graphicFrameLocks noChangeAspect="1"/>
          </p:cNvGraphicFramePr>
          <p:nvPr/>
        </p:nvGraphicFramePr>
        <p:xfrm>
          <a:off x="5616575" y="5186363"/>
          <a:ext cx="346075" cy="506412"/>
        </p:xfrm>
        <a:graphic>
          <a:graphicData uri="http://schemas.openxmlformats.org/presentationml/2006/ole">
            <p:oleObj spid="_x0000_s6149" name="Equation" r:id="rId7" imgW="126725" imgH="177415" progId="Equation.3">
              <p:embed/>
            </p:oleObj>
          </a:graphicData>
        </a:graphic>
      </p:graphicFrame>
      <p:sp>
        <p:nvSpPr>
          <p:cNvPr id="6159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717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17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4E21DFF-BB07-4F0A-AEEF-48D962ADE7B2}" type="slidenum">
              <a:rPr lang="en-US"/>
              <a:pPr/>
              <a:t>14</a:t>
            </a:fld>
            <a:endParaRPr lang="en-US"/>
          </a:p>
        </p:txBody>
      </p:sp>
      <p:sp>
        <p:nvSpPr>
          <p:cNvPr id="71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smtClean="0"/>
              <a:t>Стандардна грешка </a:t>
            </a:r>
            <a:r>
              <a:rPr lang="sr-Cyrl-CS" sz="3600" smtClean="0"/>
              <a:t>средине </a:t>
            </a:r>
            <a:r>
              <a:rPr lang="en-GB" sz="3600" smtClean="0"/>
              <a:t>узорка</a:t>
            </a:r>
            <a:endParaRPr lang="sr-Latn-CS" sz="3600" smtClean="0"/>
          </a:p>
        </p:txBody>
      </p:sp>
      <p:graphicFrame>
        <p:nvGraphicFramePr>
          <p:cNvPr id="7170" name="Object 3"/>
          <p:cNvGraphicFramePr>
            <a:graphicFrameLocks noChangeAspect="1"/>
          </p:cNvGraphicFramePr>
          <p:nvPr>
            <p:ph idx="1"/>
          </p:nvPr>
        </p:nvGraphicFramePr>
        <p:xfrm>
          <a:off x="357188" y="1522413"/>
          <a:ext cx="8450262" cy="4832350"/>
        </p:xfrm>
        <a:graphic>
          <a:graphicData uri="http://schemas.openxmlformats.org/presentationml/2006/ole">
            <p:oleObj spid="_x0000_s7170" name="Document" r:id="rId4" imgW="6077641" imgH="3277302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819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820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EC173D8-22A6-4E07-A952-251D7A99FF42}" type="slidenum">
              <a:rPr lang="en-US"/>
              <a:pPr/>
              <a:t>15</a:t>
            </a:fld>
            <a:endParaRPr lang="en-US"/>
          </a:p>
        </p:txBody>
      </p:sp>
      <p:sp>
        <p:nvSpPr>
          <p:cNvPr id="82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smtClean="0"/>
              <a:t>Стандардна грешка </a:t>
            </a:r>
            <a:r>
              <a:rPr lang="sr-Cyrl-CS" sz="3600" smtClean="0"/>
              <a:t>средине </a:t>
            </a:r>
            <a:r>
              <a:rPr lang="en-GB" sz="3600" smtClean="0"/>
              <a:t>узорка</a:t>
            </a:r>
            <a:endParaRPr lang="sr-Latn-CS" sz="3600" smtClean="0"/>
          </a:p>
        </p:txBody>
      </p:sp>
      <p:sp>
        <p:nvSpPr>
          <p:cNvPr id="82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sr-Cyrl-CS" smtClean="0"/>
          </a:p>
          <a:p>
            <a:pPr eaLnBrk="1" hangingPunct="1"/>
            <a:endParaRPr lang="sr-Cyrl-CS" smtClean="0"/>
          </a:p>
          <a:p>
            <a:pPr eaLnBrk="1" hangingPunct="1"/>
            <a:endParaRPr lang="sr-Latn-CS" smtClean="0"/>
          </a:p>
        </p:txBody>
      </p:sp>
      <p:sp>
        <p:nvSpPr>
          <p:cNvPr id="8203" name="Rectangle 4"/>
          <p:cNvSpPr>
            <a:spLocks noChangeArrowheads="1"/>
          </p:cNvSpPr>
          <p:nvPr/>
        </p:nvSpPr>
        <p:spPr bwMode="auto">
          <a:xfrm>
            <a:off x="0" y="3333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194" name="Object 5"/>
          <p:cNvGraphicFramePr>
            <a:graphicFrameLocks noChangeAspect="1"/>
          </p:cNvGraphicFramePr>
          <p:nvPr/>
        </p:nvGraphicFramePr>
        <p:xfrm>
          <a:off x="900113" y="1352550"/>
          <a:ext cx="4800600" cy="711200"/>
        </p:xfrm>
        <a:graphic>
          <a:graphicData uri="http://schemas.openxmlformats.org/presentationml/2006/ole">
            <p:oleObj spid="_x0000_s8194" name="Equation" r:id="rId4" imgW="1282700" imgH="190500" progId="Equation.3">
              <p:embed/>
            </p:oleObj>
          </a:graphicData>
        </a:graphic>
      </p:graphicFrame>
      <p:sp>
        <p:nvSpPr>
          <p:cNvPr id="8204" name="Rectangle 6"/>
          <p:cNvSpPr>
            <a:spLocks noChangeArrowheads="1"/>
          </p:cNvSpPr>
          <p:nvPr/>
        </p:nvSpPr>
        <p:spPr bwMode="auto">
          <a:xfrm>
            <a:off x="0" y="3257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195" name="Object 7"/>
          <p:cNvGraphicFramePr>
            <a:graphicFrameLocks noChangeAspect="1"/>
          </p:cNvGraphicFramePr>
          <p:nvPr/>
        </p:nvGraphicFramePr>
        <p:xfrm>
          <a:off x="1020763" y="2109788"/>
          <a:ext cx="6149975" cy="1101725"/>
        </p:xfrm>
        <a:graphic>
          <a:graphicData uri="http://schemas.openxmlformats.org/presentationml/2006/ole">
            <p:oleObj spid="_x0000_s8195" name="Equation" r:id="rId5" imgW="1916868" imgH="342751" progId="Equation.3">
              <p:embed/>
            </p:oleObj>
          </a:graphicData>
        </a:graphic>
      </p:graphicFrame>
      <p:sp>
        <p:nvSpPr>
          <p:cNvPr id="8205" name="Rectangle 8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206" name="Rectangle 9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207" name="Rectangle 10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196" name="Object 11"/>
          <p:cNvGraphicFramePr>
            <a:graphicFrameLocks noChangeAspect="1"/>
          </p:cNvGraphicFramePr>
          <p:nvPr/>
        </p:nvGraphicFramePr>
        <p:xfrm>
          <a:off x="1109663" y="3219450"/>
          <a:ext cx="4695825" cy="912813"/>
        </p:xfrm>
        <a:graphic>
          <a:graphicData uri="http://schemas.openxmlformats.org/presentationml/2006/ole">
            <p:oleObj spid="_x0000_s8196" name="Equation" r:id="rId6" imgW="1320227" imgH="253890" progId="Equation.3">
              <p:embed/>
            </p:oleObj>
          </a:graphicData>
        </a:graphic>
      </p:graphicFrame>
      <p:sp>
        <p:nvSpPr>
          <p:cNvPr id="8208" name="Rectangle 12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197" name="Object 13"/>
          <p:cNvGraphicFramePr>
            <a:graphicFrameLocks noChangeAspect="1"/>
          </p:cNvGraphicFramePr>
          <p:nvPr/>
        </p:nvGraphicFramePr>
        <p:xfrm>
          <a:off x="258763" y="4167188"/>
          <a:ext cx="8809037" cy="774700"/>
        </p:xfrm>
        <a:graphic>
          <a:graphicData uri="http://schemas.openxmlformats.org/presentationml/2006/ole">
            <p:oleObj spid="_x0000_s8197" name="Equation" r:id="rId7" imgW="2921000" imgH="254000" progId="Equation.3">
              <p:embed/>
            </p:oleObj>
          </a:graphicData>
        </a:graphic>
      </p:graphicFrame>
      <p:sp>
        <p:nvSpPr>
          <p:cNvPr id="8209" name="Rectangle 14"/>
          <p:cNvSpPr>
            <a:spLocks noChangeArrowheads="1"/>
          </p:cNvSpPr>
          <p:nvPr/>
        </p:nvSpPr>
        <p:spPr bwMode="auto">
          <a:xfrm>
            <a:off x="257175" y="5164138"/>
            <a:ext cx="8672513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sr-Cyrl-CS" sz="2800"/>
              <a:t>Најбоље предвиђање средине </a:t>
            </a:r>
            <a:r>
              <a:rPr lang="sr-Latn-CS" sz="2800"/>
              <a:t>FEV</a:t>
            </a:r>
            <a:r>
              <a:rPr lang="sr-Cyrl-CS" sz="2800"/>
              <a:t>1 у популацији је 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sr-Latn-CS" sz="2400"/>
              <a:t>4.062</a:t>
            </a:r>
            <a:r>
              <a:rPr lang="sr-Cyrl-CS" sz="2400"/>
              <a:t> литара са стандардном грешком 0.089 литара</a:t>
            </a:r>
            <a:r>
              <a:rPr lang="sr-Latn-CS" sz="2800"/>
              <a:t> 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2048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2048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F79702D-282C-46DC-8D27-DC75F1E53918}" type="slidenum">
              <a:rPr lang="en-US"/>
              <a:pPr/>
              <a:t>16</a:t>
            </a:fld>
            <a:endParaRPr lang="en-US"/>
          </a:p>
        </p:txBody>
      </p:sp>
      <p:sp>
        <p:nvSpPr>
          <p:cNvPr id="204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smtClean="0"/>
              <a:t>Стандардна грешка </a:t>
            </a:r>
            <a:r>
              <a:rPr lang="sr-Cyrl-CS" sz="3600" smtClean="0"/>
              <a:t>средине </a:t>
            </a:r>
            <a:r>
              <a:rPr lang="en-GB" sz="3600" smtClean="0"/>
              <a:t>узорка</a:t>
            </a:r>
            <a:endParaRPr lang="sr-Latn-CS" sz="3600" smtClean="0"/>
          </a:p>
        </p:txBody>
      </p:sp>
      <p:sp>
        <p:nvSpPr>
          <p:cNvPr id="2048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Средина и стандардна грешка се често пишу као 4.062 ± 0.089</a:t>
            </a:r>
            <a:endParaRPr lang="sr-Cyrl-CS" smtClean="0"/>
          </a:p>
          <a:p>
            <a:pPr eaLnBrk="1" hangingPunct="1"/>
            <a:r>
              <a:rPr lang="sr-Latn-CS" smtClean="0"/>
              <a:t>Ова пракса </a:t>
            </a:r>
            <a:r>
              <a:rPr lang="sr-Cyrl-CS" smtClean="0"/>
              <a:t>н</a:t>
            </a:r>
            <a:r>
              <a:rPr lang="sr-Latn-CS" smtClean="0"/>
              <a:t>ије препоручљива</a:t>
            </a:r>
          </a:p>
          <a:p>
            <a:pPr eaLnBrk="1" hangingPunct="1"/>
            <a:r>
              <a:rPr lang="sr-Latn-CS" smtClean="0"/>
              <a:t>Kонвенција је: </a:t>
            </a:r>
            <a:endParaRPr lang="sr-Cyrl-CS" smtClean="0"/>
          </a:p>
          <a:p>
            <a:pPr lvl="1" eaLnBrk="1" hangingPunct="1"/>
            <a:r>
              <a:rPr lang="sr-Latn-CS" smtClean="0"/>
              <a:t>користимо термин </a:t>
            </a:r>
            <a:r>
              <a:rPr lang="sr-Cyrl-CS" smtClean="0"/>
              <a:t>''</a:t>
            </a:r>
            <a:r>
              <a:rPr lang="sr-Latn-CS" smtClean="0"/>
              <a:t>стандардна грешка</a:t>
            </a:r>
            <a:r>
              <a:rPr lang="sr-Cyrl-CS" smtClean="0"/>
              <a:t>'' </a:t>
            </a:r>
            <a:r>
              <a:rPr lang="sr-Latn-CS" smtClean="0"/>
              <a:t>када меримо </a:t>
            </a:r>
            <a:r>
              <a:rPr lang="sr-Cyrl-CS" smtClean="0"/>
              <a:t>прецизност </a:t>
            </a:r>
            <a:r>
              <a:rPr lang="sr-Latn-CS" smtClean="0"/>
              <a:t>процене</a:t>
            </a:r>
            <a:r>
              <a:rPr lang="sr-Cyrl-CS" smtClean="0"/>
              <a:t>, </a:t>
            </a:r>
            <a:r>
              <a:rPr lang="sr-Latn-CS" smtClean="0"/>
              <a:t>и</a:t>
            </a:r>
            <a:endParaRPr lang="sr-Cyrl-CS" smtClean="0"/>
          </a:p>
          <a:p>
            <a:pPr lvl="1" eaLnBrk="1" hangingPunct="1"/>
            <a:r>
              <a:rPr lang="sr-Latn-CS" smtClean="0"/>
              <a:t>термин </a:t>
            </a:r>
            <a:r>
              <a:rPr lang="sr-Cyrl-CS" smtClean="0"/>
              <a:t>''</a:t>
            </a:r>
            <a:r>
              <a:rPr lang="sr-Latn-CS" smtClean="0"/>
              <a:t>стандардно одступање</a:t>
            </a:r>
            <a:r>
              <a:rPr lang="sr-Cyrl-CS" smtClean="0"/>
              <a:t>'' </a:t>
            </a:r>
            <a:r>
              <a:rPr lang="sr-Latn-CS" smtClean="0"/>
              <a:t>када водимо рачуна о варијабилности узорака, популације или расподел</a:t>
            </a:r>
            <a:r>
              <a:rPr lang="sr-Cyrl-CS" smtClean="0"/>
              <a:t>е</a:t>
            </a:r>
            <a:endParaRPr lang="sr-Latn-CS" smtClean="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2150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2150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B1FD1FC-ADA8-4161-9193-8360EA3A50F1}" type="slidenum">
              <a:rPr lang="en-US"/>
              <a:pPr/>
              <a:t>17</a:t>
            </a:fld>
            <a:endParaRPr lang="en-US"/>
          </a:p>
        </p:txBody>
      </p:sp>
      <p:sp>
        <p:nvSpPr>
          <p:cNvPr id="215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Интервали поверења </a:t>
            </a:r>
            <a:r>
              <a:rPr lang="sr-Cyrl-CS" sz="3600" smtClean="0"/>
              <a:t>(</a:t>
            </a:r>
            <a:r>
              <a:rPr lang="sr-Latn-CS" sz="3600" smtClean="0"/>
              <a:t>Confidence intervals</a:t>
            </a:r>
            <a:r>
              <a:rPr lang="sr-Cyrl-CS" sz="3600" smtClean="0"/>
              <a:t>)</a:t>
            </a:r>
            <a:endParaRPr lang="sr-Latn-CS" sz="3600" smtClean="0"/>
          </a:p>
        </p:txBody>
      </p:sp>
      <p:sp>
        <p:nvSpPr>
          <p:cNvPr id="215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sz="3000" smtClean="0"/>
              <a:t>П</a:t>
            </a:r>
            <a:r>
              <a:rPr lang="sr-Latn-CS" sz="3000" smtClean="0"/>
              <a:t>редвиђање средине FEV1 је једна вредност и зато </a:t>
            </a:r>
            <a:r>
              <a:rPr lang="sr-Cyrl-CS" sz="3000" smtClean="0"/>
              <a:t>се зове </a:t>
            </a:r>
            <a:r>
              <a:rPr lang="sr-Latn-CS" sz="3000" b="1" smtClean="0"/>
              <a:t>тачка процене</a:t>
            </a:r>
            <a:r>
              <a:rPr lang="sr-Cyrl-CS" sz="3000" smtClean="0"/>
              <a:t> (</a:t>
            </a:r>
            <a:r>
              <a:rPr lang="sr-Latn-CS" sz="3000" b="1" smtClean="0"/>
              <a:t>point estimate</a:t>
            </a:r>
            <a:r>
              <a:rPr lang="sr-Cyrl-CS" sz="3000" smtClean="0"/>
              <a:t>)</a:t>
            </a:r>
          </a:p>
          <a:p>
            <a:pPr eaLnBrk="1" hangingPunct="1"/>
            <a:r>
              <a:rPr lang="sr-Cyrl-CS" sz="3000" smtClean="0"/>
              <a:t>Треба</a:t>
            </a:r>
            <a:r>
              <a:rPr lang="sr-Latn-CS" sz="3000" smtClean="0"/>
              <a:t> да </a:t>
            </a:r>
            <a:r>
              <a:rPr lang="sr-Cyrl-CS" sz="3000" smtClean="0"/>
              <a:t>про</a:t>
            </a:r>
            <a:r>
              <a:rPr lang="sr-Latn-CS" sz="3000" smtClean="0"/>
              <a:t>нађемо границе које </a:t>
            </a:r>
            <a:r>
              <a:rPr lang="sr-Cyrl-CS" sz="3000" smtClean="0"/>
              <a:t>ће вероватно да </a:t>
            </a:r>
            <a:r>
              <a:rPr lang="sr-Latn-CS" sz="3000" smtClean="0"/>
              <a:t>укључ</a:t>
            </a:r>
            <a:r>
              <a:rPr lang="sr-Cyrl-CS" sz="3000" smtClean="0"/>
              <a:t>е </a:t>
            </a:r>
            <a:r>
              <a:rPr lang="sr-Latn-CS" sz="3000" smtClean="0"/>
              <a:t>средину популације</a:t>
            </a:r>
            <a:endParaRPr lang="sr-Cyrl-CS" sz="3000" smtClean="0"/>
          </a:p>
          <a:p>
            <a:pPr lvl="1" eaLnBrk="1" hangingPunct="1"/>
            <a:r>
              <a:rPr lang="sr-Latn-CS" sz="2600" smtClean="0"/>
              <a:t>рецимо да проце</a:t>
            </a:r>
            <a:r>
              <a:rPr lang="sr-Cyrl-CS" sz="2600" smtClean="0"/>
              <a:t>нимо </a:t>
            </a:r>
            <a:r>
              <a:rPr lang="sr-Latn-CS" sz="2600" smtClean="0"/>
              <a:t>да средина популације лежи негде у интервалу (</a:t>
            </a:r>
            <a:r>
              <a:rPr lang="sr-Cyrl-CS" sz="2600" smtClean="0"/>
              <a:t>скуп </a:t>
            </a:r>
            <a:r>
              <a:rPr lang="sr-Latn-CS" sz="2600" smtClean="0"/>
              <a:t>свих могућих вредности) између </a:t>
            </a:r>
            <a:r>
              <a:rPr lang="sr-Cyrl-CS" sz="2600" smtClean="0"/>
              <a:t>ових </a:t>
            </a:r>
            <a:r>
              <a:rPr lang="sr-Latn-CS" sz="2600" smtClean="0"/>
              <a:t>граница</a:t>
            </a:r>
            <a:endParaRPr lang="sr-Cyrl-CS" sz="2600" smtClean="0"/>
          </a:p>
          <a:p>
            <a:pPr eaLnBrk="1" hangingPunct="1"/>
            <a:r>
              <a:rPr lang="sr-Latn-CS" sz="3000" smtClean="0"/>
              <a:t>Ово се зове </a:t>
            </a:r>
            <a:r>
              <a:rPr lang="sr-Latn-CS" sz="3000" b="1" smtClean="0"/>
              <a:t>интервал процене</a:t>
            </a:r>
            <a:r>
              <a:rPr lang="sr-Cyrl-CS" sz="3000" smtClean="0"/>
              <a:t> (</a:t>
            </a:r>
            <a:r>
              <a:rPr lang="sr-Latn-CS" sz="3000" b="1" smtClean="0"/>
              <a:t>interval estimate</a:t>
            </a:r>
            <a:r>
              <a:rPr lang="sr-Cyrl-CS" sz="3000" smtClean="0"/>
              <a:t>)</a:t>
            </a:r>
            <a:endParaRPr lang="sr-Latn-CS" sz="3000" smtClean="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922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922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596E481-E8F5-4E15-A3B8-6C48AFB105E2}" type="slidenum">
              <a:rPr lang="en-US"/>
              <a:pPr/>
              <a:t>18</a:t>
            </a:fld>
            <a:endParaRPr lang="en-US"/>
          </a:p>
        </p:txBody>
      </p:sp>
      <p:sp>
        <p:nvSpPr>
          <p:cNvPr id="92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Интервали поверења</a:t>
            </a:r>
            <a:endParaRPr lang="sr-Latn-CS" smtClean="0"/>
          </a:p>
        </p:txBody>
      </p:sp>
      <p:graphicFrame>
        <p:nvGraphicFramePr>
          <p:cNvPr id="9218" name="Object 3"/>
          <p:cNvGraphicFramePr>
            <a:graphicFrameLocks noChangeAspect="1"/>
          </p:cNvGraphicFramePr>
          <p:nvPr>
            <p:ph idx="1"/>
          </p:nvPr>
        </p:nvGraphicFramePr>
        <p:xfrm>
          <a:off x="357188" y="1522413"/>
          <a:ext cx="8450262" cy="4832350"/>
        </p:xfrm>
        <a:graphic>
          <a:graphicData uri="http://schemas.openxmlformats.org/presentationml/2006/ole">
            <p:oleObj spid="_x0000_s9218" name="Document" r:id="rId4" imgW="6077641" imgH="3277302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1024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1024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D00B4A3-F162-4640-B8D9-21B0A0A1991D}" type="slidenum">
              <a:rPr lang="en-US"/>
              <a:pPr/>
              <a:t>19</a:t>
            </a:fld>
            <a:endParaRPr lang="en-US"/>
          </a:p>
        </p:txBody>
      </p:sp>
      <p:sp>
        <p:nvSpPr>
          <p:cNvPr id="102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z="3600" smtClean="0"/>
              <a:t>Процентне тачке Нормалне расподеле </a:t>
            </a:r>
          </a:p>
        </p:txBody>
      </p:sp>
      <p:graphicFrame>
        <p:nvGraphicFramePr>
          <p:cNvPr id="10242" name="Object 3"/>
          <p:cNvGraphicFramePr>
            <a:graphicFrameLocks noChangeAspect="1"/>
          </p:cNvGraphicFramePr>
          <p:nvPr>
            <p:ph idx="1"/>
          </p:nvPr>
        </p:nvGraphicFramePr>
        <p:xfrm>
          <a:off x="1914525" y="1377950"/>
          <a:ext cx="5875338" cy="5048250"/>
        </p:xfrm>
        <a:graphic>
          <a:graphicData uri="http://schemas.openxmlformats.org/presentationml/2006/ole">
            <p:oleObj spid="_x0000_s10242" name="Document" r:id="rId4" imgW="6067931" imgH="5212581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102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102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A38C692-12D7-4533-9260-E38BF8315224}" type="slidenum">
              <a:rPr lang="en-US"/>
              <a:pPr/>
              <a:t>2</a:t>
            </a:fld>
            <a:endParaRPr lang="en-US"/>
          </a:p>
        </p:txBody>
      </p:sp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smtClean="0"/>
              <a:t>Расподеле узорака</a:t>
            </a:r>
            <a:r>
              <a:rPr lang="sr-Cyrl-CS" sz="3600" smtClean="0"/>
              <a:t> (</a:t>
            </a:r>
            <a:r>
              <a:rPr lang="en-GB" sz="3600" smtClean="0"/>
              <a:t>Sampling distributions</a:t>
            </a:r>
            <a:r>
              <a:rPr lang="sr-Cyrl-CS" sz="3600" smtClean="0"/>
              <a:t>)</a:t>
            </a:r>
            <a:r>
              <a:rPr lang="sr-Latn-CS" sz="3600" smtClean="0"/>
              <a:t> </a:t>
            </a:r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>
            <p:ph idx="1"/>
          </p:nvPr>
        </p:nvGraphicFramePr>
        <p:xfrm>
          <a:off x="38100" y="1852613"/>
          <a:ext cx="9312275" cy="3935412"/>
        </p:xfrm>
        <a:graphic>
          <a:graphicData uri="http://schemas.openxmlformats.org/presentationml/2006/ole">
            <p:oleObj spid="_x0000_s1026" name="Document" r:id="rId4" imgW="6814466" imgH="2879879" progId="Word.Document.8">
              <p:embed/>
            </p:oleObj>
          </a:graphicData>
        </a:graphic>
      </p:graphicFrame>
      <p:sp>
        <p:nvSpPr>
          <p:cNvPr id="1031" name="Rectangle 4"/>
          <p:cNvSpPr>
            <a:spLocks noChangeArrowheads="1"/>
          </p:cNvSpPr>
          <p:nvPr/>
        </p:nvSpPr>
        <p:spPr bwMode="auto">
          <a:xfrm>
            <a:off x="0" y="5672138"/>
            <a:ext cx="884872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sr-Cyrl-CS" sz="2200"/>
              <a:t>Средина </a:t>
            </a:r>
            <a:r>
              <a:rPr lang="sr-Latn-CS" sz="2200"/>
              <a:t>популације је 4.7</a:t>
            </a:r>
            <a:r>
              <a:rPr lang="sr-Cyrl-CS" sz="2200"/>
              <a:t>, </a:t>
            </a:r>
            <a:r>
              <a:rPr lang="sr-Latn-CS" sz="2200"/>
              <a:t>а стандардн</a:t>
            </a:r>
            <a:r>
              <a:rPr lang="sr-Cyrl-CS" sz="2200"/>
              <a:t>о </a:t>
            </a:r>
            <a:r>
              <a:rPr lang="sr-Latn-CS" sz="2200"/>
              <a:t>одступање је 2.9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2253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2253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AD009A7-25F1-4178-A7A2-0FF341E54EE6}" type="slidenum">
              <a:rPr lang="en-US"/>
              <a:pPr/>
              <a:t>20</a:t>
            </a:fld>
            <a:endParaRPr lang="en-US"/>
          </a:p>
        </p:txBody>
      </p:sp>
      <p:sp>
        <p:nvSpPr>
          <p:cNvPr id="225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Интервали поверења</a:t>
            </a:r>
            <a:endParaRPr lang="sr-Latn-CS" smtClean="0"/>
          </a:p>
        </p:txBody>
      </p:sp>
      <p:sp>
        <p:nvSpPr>
          <p:cNvPr id="2253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5000"/>
              </a:lnSpc>
            </a:pPr>
            <a:r>
              <a:rPr lang="sr-Cyrl-CS" sz="2600" smtClean="0"/>
              <a:t>Ако</a:t>
            </a:r>
            <a:r>
              <a:rPr lang="sr-Latn-CS" sz="2600" smtClean="0"/>
              <a:t> посматрамо 57 FEV</a:t>
            </a:r>
            <a:r>
              <a:rPr lang="sr-Cyrl-CS" sz="2600" smtClean="0"/>
              <a:t>1 </a:t>
            </a:r>
            <a:r>
              <a:rPr lang="sr-Latn-CS" sz="2600" smtClean="0"/>
              <a:t>мерења као велики узорак можемо да претпоставимо</a:t>
            </a:r>
            <a:endParaRPr lang="sr-Cyrl-CS" sz="2600" smtClean="0"/>
          </a:p>
          <a:p>
            <a:pPr lvl="1" eaLnBrk="1" hangingPunct="1">
              <a:lnSpc>
                <a:spcPct val="85000"/>
              </a:lnSpc>
            </a:pPr>
            <a:r>
              <a:rPr lang="sr-Latn-CS" sz="2200" smtClean="0"/>
              <a:t>да </a:t>
            </a:r>
            <a:r>
              <a:rPr lang="sr-Cyrl-CS" sz="2200" smtClean="0"/>
              <a:t>је р</a:t>
            </a:r>
            <a:r>
              <a:rPr lang="sr-Latn-CS" sz="2200" smtClean="0"/>
              <a:t>асподела средине </a:t>
            </a:r>
            <a:r>
              <a:rPr lang="sr-Cyrl-CS" sz="2200" smtClean="0"/>
              <a:t>узорка </a:t>
            </a:r>
            <a:r>
              <a:rPr lang="sr-Latn-CS" sz="2200" smtClean="0"/>
              <a:t>Нормалн</a:t>
            </a:r>
            <a:r>
              <a:rPr lang="sr-Cyrl-CS" sz="2200" smtClean="0"/>
              <a:t>а</a:t>
            </a:r>
            <a:r>
              <a:rPr lang="sr-Latn-CS" sz="2200" smtClean="0"/>
              <a:t>, и </a:t>
            </a:r>
            <a:endParaRPr lang="sr-Cyrl-CS" sz="2200" smtClean="0"/>
          </a:p>
          <a:p>
            <a:pPr lvl="1" eaLnBrk="1" hangingPunct="1">
              <a:lnSpc>
                <a:spcPct val="85000"/>
              </a:lnSpc>
            </a:pPr>
            <a:r>
              <a:rPr lang="sr-Latn-CS" sz="2200" smtClean="0"/>
              <a:t>да је стандардна грешка добр</a:t>
            </a:r>
            <a:r>
              <a:rPr lang="sr-Cyrl-CS" sz="2200" smtClean="0"/>
              <a:t>о</a:t>
            </a:r>
            <a:r>
              <a:rPr lang="sr-Latn-CS" sz="2200" smtClean="0"/>
              <a:t> предвиђање стандардн</a:t>
            </a:r>
            <a:r>
              <a:rPr lang="sr-Cyrl-CS" sz="2200" smtClean="0"/>
              <a:t>ог </a:t>
            </a:r>
            <a:r>
              <a:rPr lang="sr-Latn-CS" sz="2200" smtClean="0"/>
              <a:t>одступањ</a:t>
            </a:r>
            <a:r>
              <a:rPr lang="sr-Cyrl-CS" sz="2200" smtClean="0"/>
              <a:t>а</a:t>
            </a:r>
          </a:p>
          <a:p>
            <a:pPr eaLnBrk="1" hangingPunct="1">
              <a:lnSpc>
                <a:spcPct val="85000"/>
              </a:lnSpc>
            </a:pPr>
            <a:r>
              <a:rPr lang="sr-Cyrl-CS" sz="2600" smtClean="0"/>
              <a:t>О</a:t>
            </a:r>
            <a:r>
              <a:rPr lang="sr-Latn-CS" sz="2600" smtClean="0"/>
              <a:t>чекујемо </a:t>
            </a:r>
            <a:r>
              <a:rPr lang="sr-Cyrl-CS" sz="2600" smtClean="0"/>
              <a:t>да </a:t>
            </a:r>
            <a:r>
              <a:rPr lang="sr-Latn-CS" sz="2600" smtClean="0"/>
              <a:t>око 95% т</a:t>
            </a:r>
            <a:r>
              <a:rPr lang="sr-Cyrl-CS" sz="2600" smtClean="0"/>
              <a:t>аквих </a:t>
            </a:r>
            <a:r>
              <a:rPr lang="sr-Latn-CS" sz="2600" smtClean="0"/>
              <a:t>средин</a:t>
            </a:r>
            <a:r>
              <a:rPr lang="sr-Cyrl-CS" sz="2600" smtClean="0"/>
              <a:t>а </a:t>
            </a:r>
            <a:r>
              <a:rPr lang="sr-Latn-CS" sz="2600" smtClean="0"/>
              <a:t>буде унутар 1.96 стандардних грешака средине популације</a:t>
            </a:r>
            <a:r>
              <a:rPr lang="sr-Cyrl-CS" sz="2600" smtClean="0"/>
              <a:t>,</a:t>
            </a:r>
            <a:r>
              <a:rPr lang="sr-Latn-CS" sz="2600" smtClean="0"/>
              <a:t> µ</a:t>
            </a:r>
            <a:endParaRPr lang="sr-Cyrl-CS" sz="2600" smtClean="0"/>
          </a:p>
          <a:p>
            <a:pPr eaLnBrk="1" hangingPunct="1">
              <a:lnSpc>
                <a:spcPct val="85000"/>
              </a:lnSpc>
            </a:pPr>
            <a:r>
              <a:rPr lang="sr-Latn-CS" sz="2600" smtClean="0"/>
              <a:t>Зато, </a:t>
            </a:r>
            <a:r>
              <a:rPr lang="sr-Cyrl-CS" sz="2600" smtClean="0"/>
              <a:t>за </a:t>
            </a:r>
            <a:r>
              <a:rPr lang="sr-Latn-CS" sz="2600" smtClean="0"/>
              <a:t>скоро 95% свих могућих узорака, средина популације мора да буде </a:t>
            </a:r>
            <a:endParaRPr lang="sr-Cyrl-CS" sz="2600" smtClean="0"/>
          </a:p>
          <a:p>
            <a:pPr lvl="1" eaLnBrk="1" hangingPunct="1">
              <a:lnSpc>
                <a:spcPct val="85000"/>
              </a:lnSpc>
            </a:pPr>
            <a:r>
              <a:rPr lang="sr-Latn-CS" sz="2200" smtClean="0"/>
              <a:t>већа од средине узорка минус 1.96 стандардних грешака и</a:t>
            </a:r>
            <a:endParaRPr lang="sr-Cyrl-CS" sz="2200" smtClean="0"/>
          </a:p>
          <a:p>
            <a:pPr lvl="1" eaLnBrk="1" hangingPunct="1">
              <a:lnSpc>
                <a:spcPct val="85000"/>
              </a:lnSpc>
            </a:pPr>
            <a:r>
              <a:rPr lang="sr-Latn-CS" sz="2200" smtClean="0"/>
              <a:t>мањ</a:t>
            </a:r>
            <a:r>
              <a:rPr lang="sr-Cyrl-CS" sz="2200" smtClean="0"/>
              <a:t>а </a:t>
            </a:r>
            <a:r>
              <a:rPr lang="sr-Latn-CS" sz="2200" smtClean="0"/>
              <a:t>од средине узорка плус 1.96 стандардних грешака 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2355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2355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58AE4D-482F-4787-A5FA-78CA09B00804}" type="slidenum">
              <a:rPr lang="en-US"/>
              <a:pPr/>
              <a:t>21</a:t>
            </a:fld>
            <a:endParaRPr lang="en-US"/>
          </a:p>
        </p:txBody>
      </p:sp>
      <p:sp>
        <p:nvSpPr>
          <p:cNvPr id="235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Интервали поверења</a:t>
            </a:r>
            <a:endParaRPr lang="sr-Latn-CS" smtClean="0"/>
          </a:p>
        </p:txBody>
      </p:sp>
      <p:sp>
        <p:nvSpPr>
          <p:cNvPr id="2355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Г</a:t>
            </a:r>
            <a:r>
              <a:rPr lang="sr-Latn-CS" smtClean="0"/>
              <a:t>ранице су 4.062 - 1.96 </a:t>
            </a:r>
            <a:r>
              <a:rPr lang="sr-Cyrl-CS" smtClean="0"/>
              <a:t>x</a:t>
            </a:r>
            <a:r>
              <a:rPr lang="sr-Latn-CS" smtClean="0"/>
              <a:t> 0.089 </a:t>
            </a:r>
            <a:r>
              <a:rPr lang="sr-Cyrl-CS" smtClean="0"/>
              <a:t>до </a:t>
            </a:r>
            <a:r>
              <a:rPr lang="sr-Latn-CS" smtClean="0"/>
              <a:t>4.062 + 1.96 </a:t>
            </a:r>
            <a:r>
              <a:rPr lang="sr-Cyrl-CS" smtClean="0"/>
              <a:t>x</a:t>
            </a:r>
            <a:r>
              <a:rPr lang="sr-Latn-CS" smtClean="0"/>
              <a:t> 0.089 </a:t>
            </a:r>
            <a:endParaRPr lang="sr-Cyrl-CS" smtClean="0"/>
          </a:p>
          <a:p>
            <a:pPr lvl="1" eaLnBrk="1" hangingPunct="1"/>
            <a:r>
              <a:rPr lang="sr-Latn-CS" smtClean="0"/>
              <a:t>што даје 3.89 до 4.24 или 3.9 до 4.2 литра </a:t>
            </a:r>
            <a:endParaRPr lang="sr-Cyrl-CS" smtClean="0"/>
          </a:p>
          <a:p>
            <a:pPr eaLnBrk="1" hangingPunct="1"/>
            <a:r>
              <a:rPr lang="sr-Latn-CS" smtClean="0"/>
              <a:t>3.9 и 4.2 се зову </a:t>
            </a:r>
            <a:r>
              <a:rPr lang="sr-Latn-CS" b="1" smtClean="0"/>
              <a:t>95% границе поверења</a:t>
            </a:r>
            <a:r>
              <a:rPr lang="sr-Latn-CS" smtClean="0"/>
              <a:t> </a:t>
            </a:r>
            <a:r>
              <a:rPr lang="sr-Cyrl-CS" smtClean="0"/>
              <a:t>(</a:t>
            </a:r>
            <a:r>
              <a:rPr lang="sr-Latn-CS" b="1" smtClean="0"/>
              <a:t>95% confidence limits</a:t>
            </a:r>
            <a:r>
              <a:rPr lang="sr-Cyrl-CS" smtClean="0"/>
              <a:t>) </a:t>
            </a:r>
            <a:r>
              <a:rPr lang="sr-Latn-CS" smtClean="0"/>
              <a:t>за процену</a:t>
            </a:r>
            <a:endParaRPr lang="sr-Cyrl-CS" smtClean="0"/>
          </a:p>
          <a:p>
            <a:pPr eaLnBrk="1" hangingPunct="1"/>
            <a:r>
              <a:rPr lang="sr-Cyrl-CS" smtClean="0"/>
              <a:t>Скуп </a:t>
            </a:r>
            <a:r>
              <a:rPr lang="sr-Latn-CS" smtClean="0"/>
              <a:t>вредности између 3.9 и 4.2 се зове </a:t>
            </a:r>
            <a:r>
              <a:rPr lang="sr-Latn-CS" b="1" smtClean="0"/>
              <a:t>95% интервал поверења</a:t>
            </a:r>
            <a:r>
              <a:rPr lang="sr-Cyrl-CS" smtClean="0"/>
              <a:t> (</a:t>
            </a:r>
            <a:r>
              <a:rPr lang="sr-Latn-CS" b="1" smtClean="0"/>
              <a:t>95% confidence interval</a:t>
            </a:r>
            <a:r>
              <a:rPr lang="sr-Cyrl-CS" smtClean="0"/>
              <a:t>)</a:t>
            </a:r>
            <a:endParaRPr lang="sr-Latn-CS" smtClean="0"/>
          </a:p>
        </p:txBody>
      </p:sp>
      <p:sp>
        <p:nvSpPr>
          <p:cNvPr id="2355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3560" name="Rectangle 5"/>
          <p:cNvSpPr>
            <a:spLocks noChangeArrowheads="1"/>
          </p:cNvSpPr>
          <p:nvPr/>
        </p:nvSpPr>
        <p:spPr bwMode="auto">
          <a:xfrm>
            <a:off x="0" y="3333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2457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2458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3A79C7C-3BBB-47A3-87DC-6F10BF12C07B}" type="slidenum">
              <a:rPr lang="en-US"/>
              <a:pPr/>
              <a:t>22</a:t>
            </a:fld>
            <a:endParaRPr lang="en-US"/>
          </a:p>
        </p:txBody>
      </p:sp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z="2600" smtClean="0"/>
              <a:t>Средина и 95% интервал поверења за 20 случајних узорака 100 посматрања из Стандард</a:t>
            </a:r>
            <a:r>
              <a:rPr lang="sr-Cyrl-CS" sz="2600" smtClean="0"/>
              <a:t>изоване </a:t>
            </a:r>
            <a:r>
              <a:rPr lang="sr-Latn-CS" sz="2600" smtClean="0"/>
              <a:t>Нормалне расподеле </a:t>
            </a:r>
          </a:p>
        </p:txBody>
      </p:sp>
      <p:sp>
        <p:nvSpPr>
          <p:cNvPr id="2458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sr-Latn-CS" smtClean="0"/>
          </a:p>
        </p:txBody>
      </p:sp>
      <p:pic>
        <p:nvPicPr>
          <p:cNvPr id="24583" name="Picture 4" descr="Slika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58863" y="1344613"/>
            <a:ext cx="6686550" cy="50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1126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1126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327E478-B059-4791-A83E-FDA9F2430A73}" type="slidenum">
              <a:rPr lang="en-US"/>
              <a:pPr/>
              <a:t>23</a:t>
            </a:fld>
            <a:endParaRPr lang="en-US"/>
          </a:p>
        </p:txBody>
      </p:sp>
      <p:sp>
        <p:nvSpPr>
          <p:cNvPr id="112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z="3600" smtClean="0"/>
              <a:t>Процентне тачке Нормалне расподеле </a:t>
            </a:r>
          </a:p>
        </p:txBody>
      </p:sp>
      <p:graphicFrame>
        <p:nvGraphicFramePr>
          <p:cNvPr id="11266" name="Object 3"/>
          <p:cNvGraphicFramePr>
            <a:graphicFrameLocks noChangeAspect="1"/>
          </p:cNvGraphicFramePr>
          <p:nvPr>
            <p:ph idx="1"/>
          </p:nvPr>
        </p:nvGraphicFramePr>
        <p:xfrm>
          <a:off x="1914525" y="1377950"/>
          <a:ext cx="5875338" cy="5048250"/>
        </p:xfrm>
        <a:graphic>
          <a:graphicData uri="http://schemas.openxmlformats.org/presentationml/2006/ole">
            <p:oleObj spid="_x0000_s11266" name="Document" r:id="rId4" imgW="6067931" imgH="5212581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2560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2560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E080301-2893-48D6-8FB7-14ECC169D772}" type="slidenum">
              <a:rPr lang="en-US"/>
              <a:pPr/>
              <a:t>24</a:t>
            </a:fld>
            <a:endParaRPr lang="en-US"/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Интервали поверења</a:t>
            </a:r>
            <a:endParaRPr lang="sr-Latn-CS" smtClean="0"/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sz="2800" smtClean="0"/>
              <a:t>М</a:t>
            </a:r>
            <a:r>
              <a:rPr lang="sr-Latn-CS" sz="2800" smtClean="0"/>
              <a:t>ожемо да израчунамо 99% границе поверења</a:t>
            </a:r>
            <a:endParaRPr lang="sr-Cyrl-CS" sz="2800" smtClean="0"/>
          </a:p>
          <a:p>
            <a:pPr eaLnBrk="1" hangingPunct="1"/>
            <a:r>
              <a:rPr lang="sr-Latn-CS" sz="2800" smtClean="0"/>
              <a:t>Горња 0.5% та</a:t>
            </a:r>
            <a:r>
              <a:rPr lang="sr-Cyrl-CS" sz="2800" smtClean="0"/>
              <a:t>ч</a:t>
            </a:r>
            <a:r>
              <a:rPr lang="sr-Latn-CS" sz="2800" smtClean="0"/>
              <a:t>ка Стандард</a:t>
            </a:r>
            <a:r>
              <a:rPr lang="sr-Cyrl-CS" sz="2800" smtClean="0"/>
              <a:t>изоване Н</a:t>
            </a:r>
            <a:r>
              <a:rPr lang="sr-Latn-CS" sz="2800" smtClean="0"/>
              <a:t>ормалне расподеле је 2.58</a:t>
            </a:r>
            <a:endParaRPr lang="sr-Cyrl-CS" sz="2800" smtClean="0"/>
          </a:p>
          <a:p>
            <a:pPr lvl="1" eaLnBrk="1" hangingPunct="1"/>
            <a:r>
              <a:rPr lang="ru-RU" sz="2400" smtClean="0"/>
              <a:t>тако да вероватноћа да је Стандардно Нормално одступање изнад 2.58 или испод -2.58 је 1% </a:t>
            </a:r>
            <a:endParaRPr lang="sr-Cyrl-CS" sz="2400" smtClean="0"/>
          </a:p>
          <a:p>
            <a:pPr lvl="1" eaLnBrk="1" hangingPunct="1"/>
            <a:r>
              <a:rPr lang="sr-Latn-CS" sz="2400" smtClean="0"/>
              <a:t>и вероватноћа да ће бити између ових граница је 99%</a:t>
            </a:r>
            <a:endParaRPr lang="sr-Cyrl-CS" sz="2400" smtClean="0"/>
          </a:p>
          <a:p>
            <a:pPr eaLnBrk="1" hangingPunct="1"/>
            <a:r>
              <a:rPr lang="sr-Latn-CS" sz="2800" smtClean="0"/>
              <a:t>99% границе поверења </a:t>
            </a:r>
            <a:r>
              <a:rPr lang="sr-Cyrl-CS" sz="2800" smtClean="0"/>
              <a:t>за </a:t>
            </a:r>
            <a:r>
              <a:rPr lang="sr-Latn-CS" sz="2800" smtClean="0"/>
              <a:t>средин</a:t>
            </a:r>
            <a:r>
              <a:rPr lang="sr-Cyrl-CS" sz="2800" smtClean="0"/>
              <a:t>у </a:t>
            </a:r>
            <a:r>
              <a:rPr lang="sr-Latn-CS" sz="2800" smtClean="0"/>
              <a:t>FEV1</a:t>
            </a:r>
            <a:r>
              <a:rPr lang="sr-Cyrl-CS" sz="2800" smtClean="0"/>
              <a:t> </a:t>
            </a:r>
            <a:r>
              <a:rPr lang="sr-Latn-CS" sz="2800" smtClean="0"/>
              <a:t>су 4.062 </a:t>
            </a:r>
            <a:r>
              <a:rPr lang="sr-Cyrl-CS" sz="2800" smtClean="0"/>
              <a:t>-</a:t>
            </a:r>
            <a:r>
              <a:rPr lang="sr-Latn-CS" sz="2800" smtClean="0"/>
              <a:t> 2.58 x 0.089 и 4.062 + 2.58 x 0.089, тј. 3.8 и 4.3 л</a:t>
            </a:r>
            <a:r>
              <a:rPr lang="sr-Cyrl-CS" sz="2800" smtClean="0"/>
              <a:t>итра</a:t>
            </a:r>
            <a:endParaRPr lang="sr-Latn-CS" sz="2800" smtClean="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EDBFF32-5050-4511-9923-4AB8F0FD4568}" type="slidenum">
              <a:rPr lang="en-US"/>
              <a:pPr/>
              <a:t>3</a:t>
            </a:fld>
            <a:endParaRPr lang="en-US"/>
          </a:p>
        </p:txBody>
      </p:sp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Расподела популације </a:t>
            </a:r>
          </a:p>
        </p:txBody>
      </p:sp>
      <p:sp>
        <p:nvSpPr>
          <p:cNvPr id="1434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sr-Latn-CS" smtClean="0"/>
          </a:p>
        </p:txBody>
      </p:sp>
      <p:pic>
        <p:nvPicPr>
          <p:cNvPr id="14343" name="Picture 4" descr="Slika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84300" y="1397000"/>
            <a:ext cx="6510338" cy="490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205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205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8A95D53-0E79-4C84-BB41-A3F049904518}" type="slidenum">
              <a:rPr lang="en-US"/>
              <a:pPr/>
              <a:t>4</a:t>
            </a:fld>
            <a:endParaRPr lang="en-US"/>
          </a:p>
        </p:txBody>
      </p:sp>
      <p:sp>
        <p:nvSpPr>
          <p:cNvPr id="20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z="3600" smtClean="0"/>
              <a:t>Случајни узорци коришћени у експерименту</a:t>
            </a:r>
            <a:r>
              <a:rPr lang="sr-Cyrl-CS" sz="3600" smtClean="0"/>
              <a:t> узорка</a:t>
            </a:r>
            <a:r>
              <a:rPr lang="sr-Latn-CS" sz="3600" smtClean="0"/>
              <a:t> </a:t>
            </a:r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>
            <p:ph idx="1"/>
          </p:nvPr>
        </p:nvGraphicFramePr>
        <p:xfrm>
          <a:off x="1484313" y="1425575"/>
          <a:ext cx="6424612" cy="4979988"/>
        </p:xfrm>
        <a:graphic>
          <a:graphicData uri="http://schemas.openxmlformats.org/presentationml/2006/ole">
            <p:oleObj spid="_x0000_s2050" name="Document" r:id="rId4" imgW="6326126" imgH="4903354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1536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086DBC8-E021-437C-9CCA-94E73E913E0D}" type="slidenum">
              <a:rPr lang="en-US"/>
              <a:pPr/>
              <a:t>5</a:t>
            </a:fld>
            <a:endParaRPr lang="en-US"/>
          </a:p>
        </p:txBody>
      </p:sp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Расподела популације</a:t>
            </a:r>
          </a:p>
        </p:txBody>
      </p:sp>
      <p:sp>
        <p:nvSpPr>
          <p:cNvPr id="1536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Latn-CS" sz="2600" smtClean="0"/>
              <a:t>Ове </a:t>
            </a:r>
            <a:r>
              <a:rPr lang="sr-Cyrl-CS" sz="2600" smtClean="0"/>
              <a:t>средине </a:t>
            </a:r>
            <a:r>
              <a:rPr lang="sr-Latn-CS" sz="2600" smtClean="0"/>
              <a:t>узорка нису све исте</a:t>
            </a:r>
          </a:p>
          <a:p>
            <a:pPr eaLnBrk="1" hangingPunct="1"/>
            <a:r>
              <a:rPr lang="sr-Latn-CS" sz="2600" smtClean="0"/>
              <a:t>Оне показују случајну променљив</a:t>
            </a:r>
            <a:r>
              <a:rPr lang="sr-Cyrl-CS" sz="2600" smtClean="0"/>
              <a:t>у</a:t>
            </a:r>
            <a:endParaRPr lang="sr-Latn-CS" sz="2600" smtClean="0"/>
          </a:p>
          <a:p>
            <a:pPr eaLnBrk="1" hangingPunct="1"/>
            <a:r>
              <a:rPr lang="sr-Latn-CS" sz="2600" smtClean="0"/>
              <a:t>Kада бисмо могли да искористимо свих 3</a:t>
            </a:r>
            <a:r>
              <a:rPr lang="sr-Cyrl-CS" sz="2600" smtClean="0"/>
              <a:t> </a:t>
            </a:r>
            <a:r>
              <a:rPr lang="sr-Latn-CS" sz="2600" smtClean="0"/>
              <a:t>921</a:t>
            </a:r>
            <a:r>
              <a:rPr lang="sr-Cyrl-CS" sz="2600" smtClean="0"/>
              <a:t> </a:t>
            </a:r>
            <a:r>
              <a:rPr lang="sr-Latn-CS" sz="2600" smtClean="0"/>
              <a:t>225 могућих узорака за величину 4 и</a:t>
            </a:r>
            <a:r>
              <a:rPr lang="sr-Cyrl-CS" sz="2600" smtClean="0"/>
              <a:t> </a:t>
            </a:r>
            <a:r>
              <a:rPr lang="sr-Latn-CS" sz="2600" smtClean="0"/>
              <a:t>израчунамо њихове </a:t>
            </a:r>
            <a:r>
              <a:rPr lang="sr-Cyrl-CS" sz="2600" smtClean="0"/>
              <a:t>средине</a:t>
            </a:r>
            <a:r>
              <a:rPr lang="sr-Latn-CS" sz="2600" smtClean="0"/>
              <a:t>, ове </a:t>
            </a:r>
            <a:r>
              <a:rPr lang="sr-Cyrl-CS" sz="2600" smtClean="0"/>
              <a:t>средине саме </a:t>
            </a:r>
            <a:r>
              <a:rPr lang="sr-Latn-CS" sz="2600" smtClean="0"/>
              <a:t>би формирале расподелу</a:t>
            </a:r>
            <a:endParaRPr lang="sr-Cyrl-CS" sz="2600" smtClean="0"/>
          </a:p>
          <a:p>
            <a:pPr eaLnBrk="1" hangingPunct="1"/>
            <a:r>
              <a:rPr lang="sr-Latn-CS" sz="2600" smtClean="0"/>
              <a:t>Наших 20 </a:t>
            </a:r>
            <a:r>
              <a:rPr lang="sr-Cyrl-CS" sz="2600" smtClean="0"/>
              <a:t>средина </a:t>
            </a:r>
            <a:r>
              <a:rPr lang="sr-Latn-CS" sz="2600" smtClean="0"/>
              <a:t>узорака су сам</a:t>
            </a:r>
            <a:r>
              <a:rPr lang="sr-Cyrl-CS" sz="2600" smtClean="0"/>
              <a:t>е </a:t>
            </a:r>
            <a:r>
              <a:rPr lang="sr-Latn-CS" sz="2600" smtClean="0"/>
              <a:t>по себи узорци из ове расподеле</a:t>
            </a:r>
            <a:endParaRPr lang="sr-Cyrl-CS" sz="2600" smtClean="0"/>
          </a:p>
          <a:p>
            <a:pPr eaLnBrk="1" hangingPunct="1"/>
            <a:r>
              <a:rPr lang="sr-Latn-CS" sz="2600" smtClean="0"/>
              <a:t>Расподела свих мог</a:t>
            </a:r>
            <a:r>
              <a:rPr lang="sr-Cyrl-CS" sz="2600" smtClean="0"/>
              <a:t>ућ</a:t>
            </a:r>
            <a:r>
              <a:rPr lang="sr-Latn-CS" sz="2600" smtClean="0"/>
              <a:t>их </a:t>
            </a:r>
            <a:r>
              <a:rPr lang="sr-Cyrl-CS" sz="2600" smtClean="0"/>
              <a:t>средина </a:t>
            </a:r>
            <a:r>
              <a:rPr lang="sr-Latn-CS" sz="2600" smtClean="0"/>
              <a:t>узорака се зове</a:t>
            </a:r>
            <a:r>
              <a:rPr lang="sr-Cyrl-CS" sz="2600" smtClean="0"/>
              <a:t> </a:t>
            </a:r>
            <a:r>
              <a:rPr lang="sr-Latn-CS" sz="2600" b="1" smtClean="0"/>
              <a:t>расподел</a:t>
            </a:r>
            <a:r>
              <a:rPr lang="sr-Cyrl-CS" sz="2600" b="1" smtClean="0"/>
              <a:t>а</a:t>
            </a:r>
            <a:r>
              <a:rPr lang="sr-Cyrl-CS" sz="2600" smtClean="0"/>
              <a:t> </a:t>
            </a:r>
            <a:r>
              <a:rPr lang="sr-Cyrl-CS" sz="2600" b="1" smtClean="0"/>
              <a:t>узорка </a:t>
            </a:r>
            <a:r>
              <a:rPr lang="sr-Cyrl-CS" sz="2600" smtClean="0"/>
              <a:t>(</a:t>
            </a:r>
            <a:r>
              <a:rPr lang="sr-Latn-CS" sz="2600" b="1" smtClean="0"/>
              <a:t>sampling distribution</a:t>
            </a:r>
            <a:r>
              <a:rPr lang="sr-Cyrl-CS" sz="2600" smtClean="0"/>
              <a:t>)</a:t>
            </a:r>
            <a:endParaRPr lang="sr-Latn-CS" sz="2600" smtClean="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3076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3077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3A4C086-F5DA-42ED-A8F8-EE7C03C077B0}" type="slidenum">
              <a:rPr lang="en-US"/>
              <a:pPr/>
              <a:t>6</a:t>
            </a:fld>
            <a:endParaRPr lang="en-US"/>
          </a:p>
        </p:txBody>
      </p:sp>
      <p:sp>
        <p:nvSpPr>
          <p:cNvPr id="30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smtClean="0"/>
              <a:t>Стандардна грешка </a:t>
            </a:r>
            <a:r>
              <a:rPr lang="sr-Cyrl-CS" sz="3600" smtClean="0"/>
              <a:t>средине </a:t>
            </a:r>
            <a:r>
              <a:rPr lang="en-GB" sz="3600" smtClean="0"/>
              <a:t>узорка </a:t>
            </a:r>
            <a:endParaRPr lang="sr-Latn-CS" sz="3600" smtClean="0"/>
          </a:p>
        </p:txBody>
      </p:sp>
      <p:sp>
        <p:nvSpPr>
          <p:cNvPr id="30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04950"/>
            <a:ext cx="8167688" cy="4725988"/>
          </a:xfrm>
        </p:spPr>
        <p:txBody>
          <a:bodyPr/>
          <a:lstStyle/>
          <a:p>
            <a:pPr eaLnBrk="1" hangingPunct="1"/>
            <a:r>
              <a:rPr lang="sr-Latn-CS" sz="2400" smtClean="0"/>
              <a:t>Пошто је </a:t>
            </a:r>
            <a:r>
              <a:rPr lang="sr-Cyrl-CS" sz="2400" smtClean="0"/>
              <a:t>наш </a:t>
            </a:r>
            <a:r>
              <a:rPr lang="sr-Latn-CS" sz="2400" smtClean="0"/>
              <a:t>узорак од 20 </a:t>
            </a:r>
            <a:r>
              <a:rPr lang="sr-Cyrl-CS" sz="2400" smtClean="0"/>
              <a:t>средина </a:t>
            </a:r>
            <a:r>
              <a:rPr lang="sr-Latn-CS" sz="2400" smtClean="0"/>
              <a:t>случајан узорак из </a:t>
            </a:r>
            <a:r>
              <a:rPr lang="sr-Cyrl-CS" sz="2400" smtClean="0"/>
              <a:t>средине</a:t>
            </a:r>
            <a:r>
              <a:rPr lang="sr-Latn-CS" sz="2400" smtClean="0"/>
              <a:t>, можемо ово користити да проценимо неке параметре расподеле</a:t>
            </a:r>
            <a:endParaRPr lang="sr-Cyrl-CS" sz="2400" smtClean="0"/>
          </a:p>
          <a:p>
            <a:pPr eaLnBrk="1" hangingPunct="1"/>
            <a:r>
              <a:rPr lang="sr-Latn-CS" sz="2400" smtClean="0"/>
              <a:t>Двадесет </a:t>
            </a:r>
            <a:r>
              <a:rPr lang="sr-Cyrl-CS" sz="2400" smtClean="0"/>
              <a:t>средина </a:t>
            </a:r>
            <a:r>
              <a:rPr lang="sr-Latn-CS" sz="2400" smtClean="0"/>
              <a:t>имају своју средину и стандардно одступање</a:t>
            </a:r>
            <a:endParaRPr lang="sr-Cyrl-CS" sz="2400" smtClean="0"/>
          </a:p>
          <a:p>
            <a:pPr eaLnBrk="1" hangingPunct="1"/>
            <a:r>
              <a:rPr lang="sr-Latn-CS" sz="2400" smtClean="0"/>
              <a:t>Средина је 5.1</a:t>
            </a:r>
            <a:r>
              <a:rPr lang="sr-Cyrl-CS" sz="2400" smtClean="0"/>
              <a:t> и </a:t>
            </a:r>
            <a:r>
              <a:rPr lang="sr-Latn-CS" sz="2400" smtClean="0"/>
              <a:t>стандардно одступање је 1.1</a:t>
            </a:r>
            <a:endParaRPr lang="sr-Cyrl-CS" sz="2400" smtClean="0"/>
          </a:p>
          <a:p>
            <a:pPr lvl="1" eaLnBrk="1" hangingPunct="1"/>
            <a:r>
              <a:rPr lang="sr-Cyrl-CS" sz="2000" smtClean="0"/>
              <a:t>с</a:t>
            </a:r>
            <a:r>
              <a:rPr lang="sr-Latn-CS" sz="2000" smtClean="0"/>
              <a:t>редина целе популације је 4.7, </a:t>
            </a:r>
            <a:r>
              <a:rPr lang="sr-Cyrl-CS" sz="2000" smtClean="0"/>
              <a:t>ш</a:t>
            </a:r>
            <a:r>
              <a:rPr lang="sr-Latn-CS" sz="2000" smtClean="0"/>
              <a:t>то је бли</a:t>
            </a:r>
            <a:r>
              <a:rPr lang="sr-Cyrl-CS" sz="2000" smtClean="0"/>
              <a:t>з</a:t>
            </a:r>
            <a:r>
              <a:rPr lang="sr-Latn-CS" sz="2000" smtClean="0"/>
              <a:t>у средин</a:t>
            </a:r>
            <a:r>
              <a:rPr lang="sr-Cyrl-CS" sz="2000" smtClean="0"/>
              <a:t>е </a:t>
            </a:r>
            <a:r>
              <a:rPr lang="sr-Latn-CS" sz="2000" smtClean="0"/>
              <a:t>узор</a:t>
            </a:r>
            <a:r>
              <a:rPr lang="sr-Cyrl-CS" sz="2000" smtClean="0"/>
              <a:t>а</a:t>
            </a:r>
            <a:r>
              <a:rPr lang="sr-Latn-CS" sz="2000" smtClean="0"/>
              <a:t>ка</a:t>
            </a:r>
            <a:endParaRPr lang="sr-Cyrl-CS" sz="2000" smtClean="0"/>
          </a:p>
          <a:p>
            <a:pPr lvl="1" eaLnBrk="1" hangingPunct="1"/>
            <a:r>
              <a:rPr lang="sr-Latn-CS" sz="2000" smtClean="0"/>
              <a:t>стандардно одступање </a:t>
            </a:r>
            <a:r>
              <a:rPr lang="sr-Cyrl-CS" sz="2000" smtClean="0"/>
              <a:t>целе </a:t>
            </a:r>
            <a:r>
              <a:rPr lang="sr-Latn-CS" sz="2000" smtClean="0"/>
              <a:t>популације је 2.9, </a:t>
            </a:r>
            <a:r>
              <a:rPr lang="sr-Cyrl-CS" sz="2000" smtClean="0"/>
              <a:t>ш</a:t>
            </a:r>
            <a:r>
              <a:rPr lang="sr-Latn-CS" sz="2000" smtClean="0"/>
              <a:t>то је знатно веће од стандардно</a:t>
            </a:r>
            <a:r>
              <a:rPr lang="sr-Cyrl-CS" sz="2000" smtClean="0"/>
              <a:t>г</a:t>
            </a:r>
            <a:r>
              <a:rPr lang="sr-Latn-CS" sz="2000" smtClean="0"/>
              <a:t> одступањ</a:t>
            </a:r>
            <a:r>
              <a:rPr lang="sr-Cyrl-CS" sz="2000" smtClean="0"/>
              <a:t>а узорка</a:t>
            </a:r>
            <a:endParaRPr lang="sr-Latn-CS" sz="2000" smtClean="0"/>
          </a:p>
        </p:txBody>
      </p:sp>
      <p:graphicFrame>
        <p:nvGraphicFramePr>
          <p:cNvPr id="3074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292100" y="5276850"/>
          <a:ext cx="8729663" cy="1095375"/>
        </p:xfrm>
        <a:graphic>
          <a:graphicData uri="http://schemas.openxmlformats.org/presentationml/2006/ole">
            <p:oleObj spid="_x0000_s3074" name="Document" r:id="rId4" imgW="5919056" imgH="945680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1638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1638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C49B608-3BBE-440F-AF2E-40929065F041}" type="slidenum">
              <a:rPr lang="en-US"/>
              <a:pPr/>
              <a:t>7</a:t>
            </a:fld>
            <a:endParaRPr lang="en-US"/>
          </a:p>
        </p:txBody>
      </p:sp>
      <p:sp>
        <p:nvSpPr>
          <p:cNvPr id="163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z="3600" smtClean="0"/>
              <a:t>Расподела популације и средине узорк</a:t>
            </a:r>
            <a:r>
              <a:rPr lang="sr-Cyrl-CS" sz="3600" smtClean="0"/>
              <a:t>а</a:t>
            </a:r>
            <a:endParaRPr lang="sr-Latn-CS" sz="3600" smtClean="0"/>
          </a:p>
        </p:txBody>
      </p:sp>
      <p:pic>
        <p:nvPicPr>
          <p:cNvPr id="16390" name="Picture 3" descr="Slika 5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49363" y="1385888"/>
            <a:ext cx="6719887" cy="5029200"/>
          </a:xfrm>
          <a:noFill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1741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1741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69C311F-D0F9-4656-8101-9C3742F2D437}" type="slidenum">
              <a:rPr lang="en-US"/>
              <a:pPr/>
              <a:t>8</a:t>
            </a:fld>
            <a:endParaRPr lang="en-US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3600" smtClean="0"/>
              <a:t>Узорци </a:t>
            </a:r>
            <a:r>
              <a:rPr lang="sr-Latn-CS" sz="3600" smtClean="0"/>
              <a:t>средин</a:t>
            </a:r>
            <a:r>
              <a:rPr lang="sr-Cyrl-CS" sz="3600" smtClean="0"/>
              <a:t>а </a:t>
            </a:r>
            <a:r>
              <a:rPr lang="sr-Latn-CS" sz="3600" smtClean="0"/>
              <a:t>из Стандардне Нормалне </a:t>
            </a:r>
            <a:r>
              <a:rPr lang="sr-Cyrl-CS" sz="3600" smtClean="0"/>
              <a:t>променљиве</a:t>
            </a:r>
            <a:r>
              <a:rPr lang="sr-Latn-CS" sz="3600" smtClean="0"/>
              <a:t> 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sr-Latn-CS" smtClean="0"/>
          </a:p>
        </p:txBody>
      </p:sp>
      <p:pic>
        <p:nvPicPr>
          <p:cNvPr id="17415" name="Picture 4" descr="Slika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41388" y="1411288"/>
            <a:ext cx="7185025" cy="494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410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41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0582632-D996-4243-AFDE-80EEEE9A4BB6}" type="slidenum">
              <a:rPr lang="en-US"/>
              <a:pPr/>
              <a:t>9</a:t>
            </a:fld>
            <a:endParaRPr lang="en-US"/>
          </a:p>
        </p:txBody>
      </p:sp>
      <p:sp>
        <p:nvSpPr>
          <p:cNvPr id="41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smtClean="0"/>
              <a:t>Стандардна грешка </a:t>
            </a:r>
            <a:r>
              <a:rPr lang="sr-Cyrl-CS" sz="3600" smtClean="0"/>
              <a:t>средине </a:t>
            </a:r>
            <a:r>
              <a:rPr lang="en-GB" sz="3600" smtClean="0"/>
              <a:t>узорка</a:t>
            </a:r>
            <a:endParaRPr lang="sr-Latn-CS" sz="3600" smtClean="0"/>
          </a:p>
        </p:txBody>
      </p:sp>
      <p:sp>
        <p:nvSpPr>
          <p:cNvPr id="41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800" smtClean="0"/>
              <a:t>У све четири расподеле средине су близу 0, средине родитељске расподеле</a:t>
            </a:r>
            <a:endParaRPr lang="sr-Cyrl-CS" sz="2800" smtClean="0"/>
          </a:p>
          <a:p>
            <a:pPr eaLnBrk="1" hangingPunct="1">
              <a:lnSpc>
                <a:spcPct val="90000"/>
              </a:lnSpc>
            </a:pPr>
            <a:r>
              <a:rPr lang="sr-Cyrl-CS" sz="2800" smtClean="0"/>
              <a:t>С</a:t>
            </a:r>
            <a:r>
              <a:rPr lang="sr-Latn-CS" sz="2800" smtClean="0"/>
              <a:t>тандардна одступања </a:t>
            </a:r>
            <a:r>
              <a:rPr lang="sr-Cyrl-CS" sz="2800" smtClean="0"/>
              <a:t>су</a:t>
            </a:r>
            <a:r>
              <a:rPr lang="sr-Latn-CS" sz="2800" smtClean="0"/>
              <a:t> </a:t>
            </a:r>
            <a:r>
              <a:rPr lang="sr-Cyrl-CS" sz="2800" smtClean="0"/>
              <a:t>апроксимативно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400" smtClean="0"/>
              <a:t>1 (родитељска расподела)</a:t>
            </a:r>
            <a:endParaRPr lang="sr-Cyrl-CS" sz="2400" smtClean="0"/>
          </a:p>
          <a:p>
            <a:pPr lvl="1" eaLnBrk="1" hangingPunct="1">
              <a:lnSpc>
                <a:spcPct val="90000"/>
              </a:lnSpc>
            </a:pPr>
            <a:r>
              <a:rPr lang="sr-Latn-CS" sz="2400" smtClean="0"/>
              <a:t>1/2 (средина од 4)</a:t>
            </a:r>
            <a:endParaRPr lang="sr-Cyrl-CS" sz="2400" smtClean="0"/>
          </a:p>
          <a:p>
            <a:pPr lvl="1" eaLnBrk="1" hangingPunct="1">
              <a:lnSpc>
                <a:spcPct val="90000"/>
              </a:lnSpc>
            </a:pPr>
            <a:r>
              <a:rPr lang="sr-Latn-CS" sz="2400" smtClean="0"/>
              <a:t>1/3</a:t>
            </a:r>
            <a:r>
              <a:rPr lang="sr-Cyrl-CS" sz="2400" smtClean="0"/>
              <a:t> </a:t>
            </a:r>
            <a:r>
              <a:rPr lang="sr-Latn-CS" sz="2400" smtClean="0"/>
              <a:t>(средина од 9) и </a:t>
            </a:r>
            <a:endParaRPr lang="sr-Cyrl-CS" sz="2400" smtClean="0"/>
          </a:p>
          <a:p>
            <a:pPr lvl="1" eaLnBrk="1" hangingPunct="1">
              <a:lnSpc>
                <a:spcPct val="90000"/>
              </a:lnSpc>
            </a:pPr>
            <a:r>
              <a:rPr lang="sr-Latn-CS" sz="2400" smtClean="0"/>
              <a:t>1/4 </a:t>
            </a:r>
            <a:r>
              <a:rPr lang="sr-Cyrl-CS" sz="2400" smtClean="0"/>
              <a:t>(</a:t>
            </a:r>
            <a:r>
              <a:rPr lang="sr-Latn-CS" sz="2400" smtClean="0"/>
              <a:t>средина </a:t>
            </a:r>
            <a:r>
              <a:rPr lang="sr-Cyrl-CS" sz="2400" smtClean="0"/>
              <a:t>од </a:t>
            </a:r>
            <a:r>
              <a:rPr lang="sr-Latn-CS" sz="2400" smtClean="0"/>
              <a:t>16)</a:t>
            </a:r>
            <a:endParaRPr lang="sr-Cyrl-CS" sz="2400" smtClean="0"/>
          </a:p>
          <a:p>
            <a:pPr eaLnBrk="1" hangingPunct="1">
              <a:lnSpc>
                <a:spcPct val="90000"/>
              </a:lnSpc>
            </a:pPr>
            <a:r>
              <a:rPr lang="sr-Cyrl-CS" sz="2800" smtClean="0"/>
              <a:t>Р</a:t>
            </a:r>
            <a:r>
              <a:rPr lang="sr-Latn-CS" sz="2800" smtClean="0"/>
              <a:t>асподел</a:t>
            </a:r>
            <a:r>
              <a:rPr lang="sr-Cyrl-CS" sz="2800" smtClean="0"/>
              <a:t>а </a:t>
            </a:r>
            <a:r>
              <a:rPr lang="sr-Latn-CS" sz="2800" smtClean="0"/>
              <a:t>средине </a:t>
            </a:r>
            <a:r>
              <a:rPr lang="sr-Cyrl-CS" sz="2800" smtClean="0"/>
              <a:t>узорка </a:t>
            </a:r>
            <a:r>
              <a:rPr lang="sr-Latn-CS" sz="2800" smtClean="0"/>
              <a:t>има стандардно одступање</a:t>
            </a:r>
            <a:r>
              <a:rPr lang="sr-Cyrl-CS" sz="2800" smtClean="0"/>
              <a:t>          </a:t>
            </a:r>
            <a:r>
              <a:rPr lang="sr-Latn-CS" sz="2800" smtClean="0"/>
              <a:t>или </a:t>
            </a:r>
            <a:endParaRPr lang="sr-Cyrl-CS" sz="2800" smtClean="0"/>
          </a:p>
          <a:p>
            <a:pPr lvl="1" eaLnBrk="1" hangingPunct="1">
              <a:lnSpc>
                <a:spcPct val="90000"/>
              </a:lnSpc>
            </a:pPr>
            <a:r>
              <a:rPr lang="sr-Latn-CS" sz="2400" smtClean="0"/>
              <a:t>где је </a:t>
            </a:r>
            <a:r>
              <a:rPr lang="sr-Latn-CS" sz="2400" smtClean="0">
                <a:sym typeface="Symbol" pitchFamily="18" charset="2"/>
              </a:rPr>
              <a:t></a:t>
            </a:r>
            <a:r>
              <a:rPr lang="sr-Cyrl-CS" sz="2400" smtClean="0"/>
              <a:t> </a:t>
            </a:r>
            <a:r>
              <a:rPr lang="sr-Latn-CS" sz="2400" smtClean="0"/>
              <a:t>стандардно одступање родитељске расподеле</a:t>
            </a:r>
            <a:r>
              <a:rPr lang="sr-Cyrl-CS" sz="2400" smtClean="0"/>
              <a:t>,</a:t>
            </a:r>
            <a:r>
              <a:rPr lang="sr-Latn-CS" sz="2400" smtClean="0"/>
              <a:t> а </a:t>
            </a:r>
            <a:r>
              <a:rPr lang="sr-Latn-CS" sz="2400" i="1" smtClean="0"/>
              <a:t>n </a:t>
            </a:r>
            <a:r>
              <a:rPr lang="sr-Latn-CS" sz="2400" smtClean="0"/>
              <a:t>је величина узорка</a:t>
            </a:r>
          </a:p>
        </p:txBody>
      </p:sp>
      <p:sp>
        <p:nvSpPr>
          <p:cNvPr id="410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4098" name="Object 5"/>
          <p:cNvGraphicFramePr>
            <a:graphicFrameLocks noChangeAspect="1"/>
          </p:cNvGraphicFramePr>
          <p:nvPr/>
        </p:nvGraphicFramePr>
        <p:xfrm>
          <a:off x="2782888" y="4840288"/>
          <a:ext cx="849312" cy="446087"/>
        </p:xfrm>
        <a:graphic>
          <a:graphicData uri="http://schemas.openxmlformats.org/presentationml/2006/ole">
            <p:oleObj spid="_x0000_s4098" name="Equation" r:id="rId4" imgW="380835" imgH="203112" progId="Equation.3">
              <p:embed/>
            </p:oleObj>
          </a:graphicData>
        </a:graphic>
      </p:graphicFrame>
      <p:sp>
        <p:nvSpPr>
          <p:cNvPr id="410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4099" name="Object 7"/>
          <p:cNvGraphicFramePr>
            <a:graphicFrameLocks noChangeAspect="1"/>
          </p:cNvGraphicFramePr>
          <p:nvPr/>
        </p:nvGraphicFramePr>
        <p:xfrm>
          <a:off x="4376738" y="4851400"/>
          <a:ext cx="950912" cy="495300"/>
        </p:xfrm>
        <a:graphic>
          <a:graphicData uri="http://schemas.openxmlformats.org/presentationml/2006/ole">
            <p:oleObj spid="_x0000_s4099" name="Equation" r:id="rId5" imgW="457200" imgH="241300" progId="Equation.3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T slajd predavanja">
  <a:themeElements>
    <a:clrScheme name="FIT slajd predavan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T slajd predavanj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T slajd predavan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FIT slajd predavanja</Template>
  <TotalTime>198</TotalTime>
  <Words>1210</Words>
  <Application>Microsoft Office PowerPoint</Application>
  <PresentationFormat>On-screen Show (4:3)</PresentationFormat>
  <Paragraphs>184</Paragraphs>
  <Slides>24</Slides>
  <Notes>24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FIT slajd predavanja</vt:lpstr>
      <vt:lpstr>Document</vt:lpstr>
      <vt:lpstr>Equation</vt:lpstr>
      <vt:lpstr>      ПРЕДВИЂАЊЕ</vt:lpstr>
      <vt:lpstr>Расподеле узорака (Sampling distributions) </vt:lpstr>
      <vt:lpstr>Расподела популације </vt:lpstr>
      <vt:lpstr>Случајни узорци коришћени у експерименту узорка </vt:lpstr>
      <vt:lpstr>Расподела популације</vt:lpstr>
      <vt:lpstr>Стандардна грешка средине узорка </vt:lpstr>
      <vt:lpstr>Расподела популације и средине узорка</vt:lpstr>
      <vt:lpstr>Узорци средина из Стандардне Нормалне променљиве </vt:lpstr>
      <vt:lpstr>Стандардна грешка средине узорка</vt:lpstr>
      <vt:lpstr>Расподела средине узорка 4 посматрања из Стандардне Нормалне расподеле </vt:lpstr>
      <vt:lpstr>Стандардна грешка средине узорка</vt:lpstr>
      <vt:lpstr>Стандардна грешка средине узорка</vt:lpstr>
      <vt:lpstr>Стандардна грешка средине узорка</vt:lpstr>
      <vt:lpstr>Стандардна грешка средине узорка</vt:lpstr>
      <vt:lpstr>Стандардна грешка средине узорка</vt:lpstr>
      <vt:lpstr>Стандардна грешка средине узорка</vt:lpstr>
      <vt:lpstr>Интервали поверења (Confidence intervals)</vt:lpstr>
      <vt:lpstr>Интервали поверења</vt:lpstr>
      <vt:lpstr>Процентне тачке Нормалне расподеле </vt:lpstr>
      <vt:lpstr>Интервали поверења</vt:lpstr>
      <vt:lpstr>Интервали поверења</vt:lpstr>
      <vt:lpstr>Средина и 95% интервал поверења за 20 случајних узорака 100 посматрања из Стандардизоване Нормалне расподеле </vt:lpstr>
      <vt:lpstr>Процентне тачке Нормалне расподеле </vt:lpstr>
      <vt:lpstr>Интервали поверења</vt:lpstr>
    </vt:vector>
  </TitlesOfParts>
  <Company>MFK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NAZIV PREDAVANJA</dc:title>
  <dc:creator>ds</dc:creator>
  <cp:lastModifiedBy>User</cp:lastModifiedBy>
  <cp:revision>198</cp:revision>
  <dcterms:created xsi:type="dcterms:W3CDTF">2006-09-26T20:52:51Z</dcterms:created>
  <dcterms:modified xsi:type="dcterms:W3CDTF">2017-09-14T20:41:48Z</dcterms:modified>
</cp:coreProperties>
</file>